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Классификация ошибок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Урок по русскому речевому общению в 1 классе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Ведь невозможно быть умиротворённым, если люди вокруг не достигли душевной идиллии.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Ведь</a:t>
            </a:r>
            <a:r>
              <a:rPr lang="ru-RU" dirty="0" smtClean="0"/>
              <a:t> невозможно быть умиротворённым, если люди вокруг не достигли </a:t>
            </a:r>
            <a:r>
              <a:rPr lang="ru-RU" b="1" i="1" dirty="0" smtClean="0">
                <a:solidFill>
                  <a:srgbClr val="00B050"/>
                </a:solidFill>
              </a:rPr>
              <a:t>душевной идиллии.</a:t>
            </a:r>
            <a:endParaRPr lang="ru-RU" b="1" i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Также хочу привести другой пример, в романе Чарльза Диккенса "Дэвид </a:t>
            </a:r>
            <a:r>
              <a:rPr lang="ru-RU" dirty="0" err="1" smtClean="0"/>
              <a:t>Копперфилд</a:t>
            </a:r>
            <a:r>
              <a:rPr lang="ru-RU" dirty="0" smtClean="0"/>
              <a:t>",</a:t>
            </a:r>
            <a:r>
              <a:rPr lang="en-US" dirty="0" smtClean="0"/>
              <a:t> </a:t>
            </a:r>
            <a:r>
              <a:rPr lang="ru-RU" dirty="0" smtClean="0"/>
              <a:t>Дэвид</a:t>
            </a:r>
            <a:r>
              <a:rPr lang="ru-RU" dirty="0" smtClean="0"/>
              <a:t> был из бедной </a:t>
            </a:r>
            <a:r>
              <a:rPr lang="ru-RU" dirty="0" smtClean="0"/>
              <a:t>семьи, </a:t>
            </a:r>
            <a:r>
              <a:rPr lang="ru-RU" dirty="0" smtClean="0"/>
              <a:t>после смерти обоих родителей ему пришлось немало </a:t>
            </a:r>
            <a:r>
              <a:rPr lang="ru-RU" dirty="0" smtClean="0"/>
              <a:t>пережить,</a:t>
            </a:r>
            <a:r>
              <a:rPr lang="en-US" dirty="0" smtClean="0"/>
              <a:t> </a:t>
            </a:r>
            <a:r>
              <a:rPr lang="ru-RU" smtClean="0"/>
              <a:t>хотя </a:t>
            </a:r>
            <a:r>
              <a:rPr lang="ru-RU" dirty="0" smtClean="0"/>
              <a:t>в конце концов ему удалось многого достичь из-за своей усидчивости </a:t>
            </a:r>
            <a:r>
              <a:rPr lang="ru-RU" smtClean="0"/>
              <a:t>и </a:t>
            </a:r>
            <a:r>
              <a:rPr lang="ru-RU" smtClean="0"/>
              <a:t>терпеливости.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Также хочу привести другой пример</a:t>
            </a:r>
            <a:r>
              <a:rPr lang="ru-RU" b="1" u="sng" dirty="0" smtClean="0">
                <a:solidFill>
                  <a:srgbClr val="FF0000"/>
                </a:solidFill>
              </a:rPr>
              <a:t>, в</a:t>
            </a:r>
            <a:r>
              <a:rPr lang="ru-RU" dirty="0" smtClean="0"/>
              <a:t> романе Чарльза Диккенса "</a:t>
            </a:r>
            <a:r>
              <a:rPr lang="ru-RU" b="1" i="1" dirty="0" smtClean="0">
                <a:solidFill>
                  <a:srgbClr val="00B050"/>
                </a:solidFill>
              </a:rPr>
              <a:t>Дэвид</a:t>
            </a:r>
            <a:r>
              <a:rPr lang="ru-RU" dirty="0" smtClean="0"/>
              <a:t> </a:t>
            </a:r>
            <a:r>
              <a:rPr lang="ru-RU" dirty="0" err="1" smtClean="0"/>
              <a:t>Копперфилд</a:t>
            </a:r>
            <a:r>
              <a:rPr lang="ru-RU" dirty="0" smtClean="0"/>
              <a:t>"</a:t>
            </a:r>
            <a:r>
              <a:rPr lang="ru-RU" b="1" u="sng" dirty="0" smtClean="0">
                <a:solidFill>
                  <a:srgbClr val="0070C0"/>
                </a:solidFill>
              </a:rPr>
              <a:t>,</a:t>
            </a:r>
            <a:r>
              <a:rPr lang="en-US" dirty="0" smtClean="0"/>
              <a:t> </a:t>
            </a:r>
            <a:r>
              <a:rPr lang="ru-RU" b="1" i="1" dirty="0" smtClean="0">
                <a:solidFill>
                  <a:srgbClr val="00B050"/>
                </a:solidFill>
              </a:rPr>
              <a:t>Дэвид</a:t>
            </a:r>
            <a:r>
              <a:rPr lang="ru-RU" b="1" i="1" dirty="0" smtClean="0">
                <a:solidFill>
                  <a:srgbClr val="00B050"/>
                </a:solidFill>
              </a:rPr>
              <a:t> </a:t>
            </a:r>
            <a:r>
              <a:rPr lang="ru-RU" dirty="0" smtClean="0"/>
              <a:t>был из бедной </a:t>
            </a:r>
            <a:r>
              <a:rPr lang="ru-RU" dirty="0" smtClean="0"/>
              <a:t>семьи</a:t>
            </a:r>
            <a:r>
              <a:rPr lang="ru-RU" b="1" u="sng" dirty="0" smtClean="0">
                <a:solidFill>
                  <a:srgbClr val="FF0000"/>
                </a:solidFill>
              </a:rPr>
              <a:t>, </a:t>
            </a:r>
            <a:r>
              <a:rPr lang="ru-RU" b="1" u="sng" dirty="0" smtClean="0">
                <a:solidFill>
                  <a:srgbClr val="FF0000"/>
                </a:solidFill>
              </a:rPr>
              <a:t>п</a:t>
            </a:r>
            <a:r>
              <a:rPr lang="ru-RU" dirty="0" smtClean="0"/>
              <a:t>осле смерти обоих родителей ему пришлось немало </a:t>
            </a:r>
            <a:r>
              <a:rPr lang="ru-RU" dirty="0" smtClean="0"/>
              <a:t>пережить,</a:t>
            </a:r>
            <a:r>
              <a:rPr lang="en-US" dirty="0" smtClean="0"/>
              <a:t> </a:t>
            </a:r>
            <a:r>
              <a:rPr lang="ru-RU" dirty="0" smtClean="0"/>
              <a:t>хотя </a:t>
            </a:r>
            <a:r>
              <a:rPr lang="ru-RU" dirty="0" smtClean="0"/>
              <a:t>в конце концов ему удалось многого достичь </a:t>
            </a:r>
            <a:r>
              <a:rPr lang="ru-RU" b="1" i="1" dirty="0" smtClean="0">
                <a:solidFill>
                  <a:srgbClr val="00B050"/>
                </a:solidFill>
              </a:rPr>
              <a:t>из-за </a:t>
            </a:r>
            <a:r>
              <a:rPr lang="ru-RU" dirty="0" smtClean="0"/>
              <a:t>своей усидчивости и </a:t>
            </a:r>
            <a:r>
              <a:rPr lang="ru-RU" dirty="0" smtClean="0"/>
              <a:t>терпеливости.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Главный герой ее произведения – мальчик </a:t>
            </a:r>
            <a:r>
              <a:rPr lang="ru-RU" dirty="0" err="1" smtClean="0"/>
              <a:t>Геня</a:t>
            </a:r>
            <a:r>
              <a:rPr lang="ru-RU" dirty="0" smtClean="0"/>
              <a:t>, совершенно обычный мальчишка, однако, его отношение </a:t>
            </a:r>
            <a:r>
              <a:rPr lang="ru-RU" dirty="0" smtClean="0"/>
              <a:t>к </a:t>
            </a:r>
            <a:r>
              <a:rPr lang="ru-RU" dirty="0" smtClean="0"/>
              <a:t>себе делало парня глубоко несчастным человеком. Он знал все свои несовершенства наизусть.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Главный герой ее произведения – мальчик </a:t>
            </a:r>
            <a:r>
              <a:rPr lang="ru-RU" dirty="0" err="1" smtClean="0"/>
              <a:t>Геня</a:t>
            </a:r>
            <a:r>
              <a:rPr lang="ru-RU" dirty="0" smtClean="0"/>
              <a:t>, совершенно обычный мальчишка, однако</a:t>
            </a:r>
            <a:r>
              <a:rPr lang="ru-RU" b="1" u="sng" dirty="0" smtClean="0">
                <a:solidFill>
                  <a:srgbClr val="0070C0"/>
                </a:solidFill>
              </a:rPr>
              <a:t>,</a:t>
            </a:r>
            <a:r>
              <a:rPr lang="ru-RU" dirty="0" smtClean="0"/>
              <a:t> его отношение к себе </a:t>
            </a:r>
            <a:r>
              <a:rPr lang="ru-RU" b="1" i="1" u="sng" dirty="0" smtClean="0">
                <a:solidFill>
                  <a:srgbClr val="FF0000"/>
                </a:solidFill>
              </a:rPr>
              <a:t>делало </a:t>
            </a:r>
            <a:r>
              <a:rPr lang="ru-RU" dirty="0" smtClean="0"/>
              <a:t>парня глубоко несчастным человеком. Он </a:t>
            </a:r>
            <a:r>
              <a:rPr lang="ru-RU" b="1" i="1" dirty="0" smtClean="0">
                <a:solidFill>
                  <a:srgbClr val="00B050"/>
                </a:solidFill>
              </a:rPr>
              <a:t>знал все свои несовершенства </a:t>
            </a:r>
            <a:r>
              <a:rPr lang="ru-RU" dirty="0" smtClean="0"/>
              <a:t>наизусть.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899592" y="1484784"/>
            <a:ext cx="4654231" cy="1485879"/>
          </a:xfrm>
          <a:prstGeom prst="wedgeRoundRectCallout">
            <a:avLst>
              <a:gd name="adj1" fmla="val 100280"/>
              <a:gd name="adj2" fmla="val 7963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Однако в данном случае союз а не вводное слово</a:t>
            </a:r>
            <a:endParaRPr lang="ru-RU" sz="2400" b="1" dirty="0"/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547664" y="4581128"/>
            <a:ext cx="3024336" cy="1080120"/>
          </a:xfrm>
          <a:prstGeom prst="wedgeRoundRectCallout">
            <a:avLst>
              <a:gd name="adj1" fmla="val 87859"/>
              <a:gd name="adj2" fmla="val -6823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Грамматическая ошибка:  неверный вид глагола использован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6588224" y="3212976"/>
            <a:ext cx="2160240" cy="1368152"/>
          </a:xfrm>
          <a:prstGeom prst="wedgeRoundRectCallout">
            <a:avLst>
              <a:gd name="adj1" fmla="val -55125"/>
              <a:gd name="adj2" fmla="val 80266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Речевая ошибка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Он был настолько неуверенным в себе, что на предложение мамы позвать на его день рождение одноклассников и ребят со двора, тут же ответил отказом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Он был настолько неуверенным в себе, что на предложение мамы позвать на его день рождени</a:t>
            </a:r>
            <a:r>
              <a:rPr lang="ru-RU" b="1" i="1" u="sng" dirty="0" smtClean="0">
                <a:solidFill>
                  <a:srgbClr val="FF0000"/>
                </a:solidFill>
              </a:rPr>
              <a:t>е </a:t>
            </a:r>
            <a:r>
              <a:rPr lang="ru-RU" dirty="0" smtClean="0"/>
              <a:t>одноклассников и ребят со двора, тут же ответил отказом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2987824" y="4005064"/>
            <a:ext cx="3024336" cy="1080120"/>
          </a:xfrm>
          <a:prstGeom prst="wedgeRoundRectCallout">
            <a:avLst>
              <a:gd name="adj1" fmla="val 87859"/>
              <a:gd name="adj2" fmla="val -6823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Грамматическая ошибка:  неверный выбор падежа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  <p:bldP spid="5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Естественно, для того, чтобы мечта стала реальностью необходимо приложить немало усилий, однако результат, в конечном счете, полностью оправдает все труды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Естественно, для того, чтобы мечта стала </a:t>
            </a:r>
            <a:r>
              <a:rPr lang="ru-RU" dirty="0" smtClean="0"/>
              <a:t>реальностью</a:t>
            </a:r>
            <a:r>
              <a:rPr lang="en-US" b="1" u="sng" dirty="0" smtClean="0">
                <a:solidFill>
                  <a:srgbClr val="0070C0"/>
                </a:solidFill>
              </a:rPr>
              <a:t>, </a:t>
            </a:r>
            <a:r>
              <a:rPr lang="ru-RU" dirty="0" smtClean="0"/>
              <a:t>необходимо </a:t>
            </a:r>
            <a:r>
              <a:rPr lang="ru-RU" dirty="0" smtClean="0"/>
              <a:t>приложить немало усилий, однако результат</a:t>
            </a:r>
            <a:r>
              <a:rPr lang="ru-RU" b="1" u="sng" dirty="0" smtClean="0">
                <a:solidFill>
                  <a:srgbClr val="0070C0"/>
                </a:solidFill>
              </a:rPr>
              <a:t>, </a:t>
            </a:r>
            <a:r>
              <a:rPr lang="ru-RU" dirty="0" smtClean="0"/>
              <a:t>в конечном счете</a:t>
            </a:r>
            <a:r>
              <a:rPr lang="ru-RU" b="1" u="sng" dirty="0" smtClean="0">
                <a:solidFill>
                  <a:srgbClr val="0070C0"/>
                </a:solidFill>
              </a:rPr>
              <a:t>, </a:t>
            </a:r>
            <a:r>
              <a:rPr lang="ru-RU" dirty="0" smtClean="0"/>
              <a:t>полностью оправдает все труды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79512" y="764704"/>
            <a:ext cx="4654231" cy="1485879"/>
          </a:xfrm>
          <a:prstGeom prst="wedgeRoundRectCallout">
            <a:avLst>
              <a:gd name="adj1" fmla="val 100280"/>
              <a:gd name="adj2" fmla="val 79638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Надо закрыть придаточное предложение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467544" y="4869160"/>
            <a:ext cx="4654231" cy="1485879"/>
          </a:xfrm>
          <a:prstGeom prst="wedgeRoundRectCallout">
            <a:avLst>
              <a:gd name="adj1" fmla="val 77649"/>
              <a:gd name="adj2" fmla="val -7148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«В конечно счёте» не является вводным словом</a:t>
            </a:r>
            <a:endParaRPr lang="ru-RU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  <p:bldP spid="6" grpId="0" animBg="1"/>
      <p:bldP spid="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Проблема воплощения мечты также затронута в рассказе «Зеленое утро», автором которого является </a:t>
            </a:r>
            <a:r>
              <a:rPr lang="ru-RU" dirty="0" err="1" smtClean="0"/>
              <a:t>Рэй</a:t>
            </a:r>
            <a:r>
              <a:rPr lang="ru-RU" dirty="0" smtClean="0"/>
              <a:t>  </a:t>
            </a:r>
            <a:r>
              <a:rPr lang="ru-RU" dirty="0" err="1" smtClean="0"/>
              <a:t>Брэдбери</a:t>
            </a:r>
            <a:r>
              <a:rPr lang="ru-RU" dirty="0" smtClean="0"/>
              <a:t>. В нем читатель знакомится с героем по имени </a:t>
            </a:r>
            <a:r>
              <a:rPr lang="ru-RU" dirty="0" err="1" smtClean="0"/>
              <a:t>Бенджамен</a:t>
            </a:r>
            <a:r>
              <a:rPr lang="ru-RU" dirty="0" smtClean="0"/>
              <a:t> </a:t>
            </a:r>
            <a:r>
              <a:rPr lang="ru-RU" dirty="0" err="1" smtClean="0"/>
              <a:t>Дрисколл</a:t>
            </a:r>
            <a:r>
              <a:rPr lang="ru-RU" dirty="0" smtClean="0"/>
              <a:t>, который имеет огромное желание - вырастить деревья на Марсе.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Проблема воплощения мечты также затронута в рассказе «Зеленое утро», автором которого является </a:t>
            </a:r>
            <a:r>
              <a:rPr lang="ru-RU" dirty="0" err="1" smtClean="0"/>
              <a:t>Рэй</a:t>
            </a:r>
            <a:r>
              <a:rPr lang="ru-RU" dirty="0" smtClean="0"/>
              <a:t>  </a:t>
            </a:r>
            <a:r>
              <a:rPr lang="ru-RU" dirty="0" err="1" smtClean="0"/>
              <a:t>Брэдбери</a:t>
            </a:r>
            <a:r>
              <a:rPr lang="ru-RU" dirty="0" smtClean="0"/>
              <a:t>. </a:t>
            </a:r>
            <a:r>
              <a:rPr lang="ru-RU" b="1" u="sng" dirty="0" smtClean="0"/>
              <a:t>В нем </a:t>
            </a:r>
            <a:r>
              <a:rPr lang="ru-RU" dirty="0" smtClean="0"/>
              <a:t>читатель знакомится с героем по имени </a:t>
            </a:r>
            <a:r>
              <a:rPr lang="ru-RU" dirty="0" err="1" smtClean="0"/>
              <a:t>Бенджамен</a:t>
            </a:r>
            <a:r>
              <a:rPr lang="ru-RU" dirty="0" smtClean="0"/>
              <a:t> </a:t>
            </a:r>
            <a:r>
              <a:rPr lang="ru-RU" dirty="0" err="1" smtClean="0"/>
              <a:t>Дрисколл</a:t>
            </a:r>
            <a:r>
              <a:rPr lang="ru-RU" dirty="0" smtClean="0"/>
              <a:t>, который имеет огромное желание - вырастить деревья на Марсе.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115616" y="3429000"/>
            <a:ext cx="3142063" cy="2133951"/>
          </a:xfrm>
          <a:prstGeom prst="wedgeRoundRectCallout">
            <a:avLst>
              <a:gd name="adj1" fmla="val 83175"/>
              <a:gd name="adj2" fmla="val -35143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Логическая ошибка: не ясно</a:t>
            </a:r>
            <a:r>
              <a:rPr lang="en-US" sz="2400" b="1" dirty="0" smtClean="0">
                <a:solidFill>
                  <a:schemeClr val="tx1"/>
                </a:solidFill>
              </a:rPr>
              <a:t>,</a:t>
            </a:r>
            <a:r>
              <a:rPr lang="ru-RU" sz="2400" b="1" dirty="0" smtClean="0">
                <a:solidFill>
                  <a:schemeClr val="tx1"/>
                </a:solidFill>
              </a:rPr>
              <a:t> в ком в «нём»: в рассказе или в Рее </a:t>
            </a:r>
            <a:r>
              <a:rPr lang="ru-RU" sz="2400" b="1" dirty="0" err="1" smtClean="0">
                <a:solidFill>
                  <a:schemeClr val="tx1"/>
                </a:solidFill>
              </a:rPr>
              <a:t>Бредбери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Но, как мне кажется, истинная любовь к Родине выражается отнюдь не в сражениях и новых завоеваниях, а в бесконечной любви к родным просторам, к согражданам и к стране в целом.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Но, как мне кажется, истинная любовь к Родине выражается отнюдь не в сражениях и новых завоеваниях, а в бесконечной любви к родным просторам, к согражданам и к стране в целом.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 заключение, подчеркну важную мысль: любовь к Отчизне свободной, независимой личности, желающей только процветания и просвещения страны , а значит, и для всего мира, и есть истинный патриотизм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В заключение</a:t>
            </a:r>
            <a:r>
              <a:rPr lang="ru-RU" b="1" u="sng" dirty="0" smtClean="0">
                <a:solidFill>
                  <a:srgbClr val="0070C0"/>
                </a:solidFill>
              </a:rPr>
              <a:t>, </a:t>
            </a:r>
            <a:r>
              <a:rPr lang="ru-RU" dirty="0" smtClean="0"/>
              <a:t>подчеркну важную мысль: любовь к Отчизне свободной, независимой личности, желающей только процветания и просвещения страны , </a:t>
            </a:r>
            <a:r>
              <a:rPr lang="ru-RU" b="1" u="sng" dirty="0" smtClean="0"/>
              <a:t>а значит</a:t>
            </a:r>
            <a:r>
              <a:rPr lang="ru-RU" dirty="0" smtClean="0"/>
              <a:t>, и </a:t>
            </a:r>
            <a:r>
              <a:rPr lang="ru-RU" b="1" i="1" u="sng" dirty="0" smtClean="0">
                <a:solidFill>
                  <a:srgbClr val="FF0000"/>
                </a:solidFill>
              </a:rPr>
              <a:t>для</a:t>
            </a:r>
            <a:r>
              <a:rPr lang="ru-RU" dirty="0" smtClean="0"/>
              <a:t> всего мира</a:t>
            </a:r>
            <a:r>
              <a:rPr lang="ru-RU" b="1" u="sng" dirty="0" smtClean="0">
                <a:solidFill>
                  <a:srgbClr val="0070C0"/>
                </a:solidFill>
              </a:rPr>
              <a:t>,</a:t>
            </a:r>
            <a:r>
              <a:rPr lang="ru-RU" dirty="0" smtClean="0"/>
              <a:t> и </a:t>
            </a:r>
            <a:r>
              <a:rPr lang="ru-RU" b="1" i="1" dirty="0" smtClean="0">
                <a:solidFill>
                  <a:srgbClr val="00B050"/>
                </a:solidFill>
              </a:rPr>
              <a:t>есть истинный патриотизм</a:t>
            </a:r>
            <a:endParaRPr lang="ru-RU" b="1" i="1" dirty="0">
              <a:solidFill>
                <a:srgbClr val="00B050"/>
              </a:solidFill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979712" y="2204864"/>
            <a:ext cx="2854031" cy="1485879"/>
          </a:xfrm>
          <a:prstGeom prst="wedgeRoundRectCallout">
            <a:avLst>
              <a:gd name="adj1" fmla="val 113743"/>
              <a:gd name="adj2" fmla="val -63694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Лишняя запятая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755576" y="4005064"/>
            <a:ext cx="3142063" cy="2592288"/>
          </a:xfrm>
          <a:prstGeom prst="wedgeRoundRectCallout">
            <a:avLst>
              <a:gd name="adj1" fmla="val 86859"/>
              <a:gd name="adj2" fmla="val -2710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Логическая ошибка: почему желание процветания свой страны обязательно приводит к процветанию всего мира?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2195736" y="5013176"/>
            <a:ext cx="3024336" cy="1080120"/>
          </a:xfrm>
          <a:prstGeom prst="wedgeRoundRectCallout">
            <a:avLst>
              <a:gd name="adj1" fmla="val 87859"/>
              <a:gd name="adj2" fmla="val -68237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Грамматическая ошибка:  лишний предлог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076056" y="2708920"/>
            <a:ext cx="2854031" cy="1485879"/>
          </a:xfrm>
          <a:prstGeom prst="wedgeRoundRectCallout">
            <a:avLst>
              <a:gd name="adj1" fmla="val -20901"/>
              <a:gd name="adj2" fmla="val 97555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Лишняя запятая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6588224" y="3140968"/>
            <a:ext cx="2160240" cy="1368152"/>
          </a:xfrm>
          <a:prstGeom prst="wedgeRoundRectCallout">
            <a:avLst>
              <a:gd name="adj1" fmla="val -55125"/>
              <a:gd name="adj2" fmla="val 80266"/>
              <a:gd name="adj3" fmla="val 16667"/>
            </a:avLst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</a:rPr>
              <a:t>Речевая ошибка</a:t>
            </a:r>
            <a:endParaRPr lang="ru-RU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Ведь в душе каждого человека живет чувство героизма страх помогает подтолкнуть человека на героические поступки.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b="1" i="1" u="sng" dirty="0" smtClean="0">
                <a:solidFill>
                  <a:srgbClr val="FF0000"/>
                </a:solidFill>
              </a:rPr>
              <a:t>Ведь</a:t>
            </a:r>
            <a:r>
              <a:rPr lang="ru-RU" dirty="0" smtClean="0"/>
              <a:t> в душе каждого человека живет чувство </a:t>
            </a:r>
            <a:r>
              <a:rPr lang="ru-RU" dirty="0" smtClean="0"/>
              <a:t>героизма</a:t>
            </a:r>
            <a:r>
              <a:rPr lang="en-US" b="1" u="sng" dirty="0" smtClean="0">
                <a:solidFill>
                  <a:srgbClr val="0070C0"/>
                </a:solidFill>
              </a:rPr>
              <a:t>,</a:t>
            </a:r>
            <a:r>
              <a:rPr lang="ru-RU" b="1" u="sng" dirty="0" smtClean="0">
                <a:solidFill>
                  <a:srgbClr val="0070C0"/>
                </a:solidFill>
              </a:rPr>
              <a:t> </a:t>
            </a:r>
            <a:r>
              <a:rPr lang="ru-RU" dirty="0" smtClean="0"/>
              <a:t>страх помогает подтолкнуть человека </a:t>
            </a:r>
            <a:r>
              <a:rPr lang="ru-RU" b="1" i="1" u="sng" dirty="0" smtClean="0">
                <a:solidFill>
                  <a:srgbClr val="FF0000"/>
                </a:solidFill>
              </a:rPr>
              <a:t>на</a:t>
            </a:r>
            <a:r>
              <a:rPr lang="ru-RU" dirty="0" smtClean="0"/>
              <a:t> героическ</a:t>
            </a:r>
            <a:r>
              <a:rPr lang="ru-RU" b="1" i="1" u="sng" dirty="0" smtClean="0">
                <a:solidFill>
                  <a:srgbClr val="FF0000"/>
                </a:solidFill>
              </a:rPr>
              <a:t>ие </a:t>
            </a:r>
            <a:r>
              <a:rPr lang="ru-RU" dirty="0" smtClean="0"/>
              <a:t>поступк</a:t>
            </a:r>
            <a:r>
              <a:rPr lang="ru-RU" b="1" i="1" u="sng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043608" y="1628800"/>
            <a:ext cx="3024336" cy="2304256"/>
          </a:xfrm>
          <a:prstGeom prst="wedgeRoundRectCallout">
            <a:avLst>
              <a:gd name="adj1" fmla="val 71402"/>
              <a:gd name="adj2" fmla="val -37093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Грамматическая ошибка:  Лучшее не начинать предложение с частицы ВЕДЬ а продолжать предыдущее предложение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1331640" y="3140968"/>
            <a:ext cx="2854031" cy="1485879"/>
          </a:xfrm>
          <a:prstGeom prst="wedgeRoundRectCallout">
            <a:avLst>
              <a:gd name="adj1" fmla="val 171332"/>
              <a:gd name="adj2" fmla="val -66031"/>
              <a:gd name="adj3" fmla="val 1666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Нужна запятая</a:t>
            </a:r>
            <a:r>
              <a:rPr lang="en-US" sz="2400" b="1" dirty="0" smtClean="0">
                <a:solidFill>
                  <a:srgbClr val="0070C0"/>
                </a:solidFill>
              </a:rPr>
              <a:t>,</a:t>
            </a:r>
            <a:r>
              <a:rPr lang="ru-RU" sz="2400" b="1" dirty="0" smtClean="0">
                <a:solidFill>
                  <a:srgbClr val="0070C0"/>
                </a:solidFill>
              </a:rPr>
              <a:t> так как предложение сложное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1259632" y="3933056"/>
            <a:ext cx="3024336" cy="2304256"/>
          </a:xfrm>
          <a:prstGeom prst="wedgeRoundRectCallout">
            <a:avLst>
              <a:gd name="adj1" fmla="val 71402"/>
              <a:gd name="adj2" fmla="val -37093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Грамматическая ошибка:  ошибка в управлении требуется предлог не НА</a:t>
            </a:r>
            <a:r>
              <a:rPr lang="en-US" sz="2000" b="1" dirty="0" smtClean="0">
                <a:solidFill>
                  <a:srgbClr val="FF0000"/>
                </a:solidFill>
              </a:rPr>
              <a:t>,</a:t>
            </a:r>
            <a:r>
              <a:rPr lang="ru-RU" sz="2000" b="1" dirty="0" smtClean="0">
                <a:solidFill>
                  <a:srgbClr val="FF0000"/>
                </a:solidFill>
              </a:rPr>
              <a:t> а К</a:t>
            </a:r>
            <a:r>
              <a:rPr lang="en-US" sz="2000" b="1" dirty="0" smtClean="0">
                <a:solidFill>
                  <a:srgbClr val="FF0000"/>
                </a:solidFill>
              </a:rPr>
              <a:t>, </a:t>
            </a:r>
            <a:r>
              <a:rPr lang="ru-RU" sz="2000" b="1" dirty="0" smtClean="0">
                <a:solidFill>
                  <a:srgbClr val="FF0000"/>
                </a:solidFill>
              </a:rPr>
              <a:t>не Вин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  <a:r>
              <a:rPr lang="ru-RU" sz="2000" b="1" dirty="0" smtClean="0">
                <a:solidFill>
                  <a:srgbClr val="FF0000"/>
                </a:solidFill>
              </a:rPr>
              <a:t> П</a:t>
            </a:r>
            <a:r>
              <a:rPr lang="en-US" sz="2000" b="1" dirty="0" smtClean="0">
                <a:solidFill>
                  <a:srgbClr val="FF0000"/>
                </a:solidFill>
              </a:rPr>
              <a:t>.,</a:t>
            </a:r>
            <a:r>
              <a:rPr lang="ru-RU" sz="2000" b="1" dirty="0" smtClean="0">
                <a:solidFill>
                  <a:srgbClr val="FF0000"/>
                </a:solidFill>
              </a:rPr>
              <a:t> а Дат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Найдём и классифицируем ошибки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Другим ярким примером является рассказ М.Шолохова «Судьба человека». Главный герой Андрей Соколов вспоминает, как в плену ему предложили выпить за победу немецкого оружия, но он отказался. Было ли Соколову страшно? Конечно, ведь речь шла о расстреле. Но он не поступился нравственными принципами и одержал победу.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 smtClean="0"/>
              <a:t>Другим ярким примером является рассказ М.Шолохова «Судьба человека». Главный герой Андрей Соколов вспоминает, как в плену ему предложили выпить за победу немецкого оружия, но он отказался. Было ли Соколову страшно? Конечно, ведь речь шла о расстреле. </a:t>
            </a:r>
            <a:r>
              <a:rPr lang="ru-RU" b="1" i="1" u="sng" dirty="0" smtClean="0">
                <a:solidFill>
                  <a:srgbClr val="FF0000"/>
                </a:solidFill>
              </a:rPr>
              <a:t>Но </a:t>
            </a:r>
            <a:r>
              <a:rPr lang="ru-RU" dirty="0" smtClean="0"/>
              <a:t>он не поступился нравственными принципами и одержал победу.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522</Words>
  <Application>Microsoft Office PowerPoint</Application>
  <PresentationFormat>Экран (4:3)</PresentationFormat>
  <Paragraphs>47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Классификация ошибок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  <vt:lpstr>Найдём и классифицируем ошибки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Классификация ошибок</dc:title>
  <dc:creator>Инесса</dc:creator>
  <cp:lastModifiedBy>Uzer</cp:lastModifiedBy>
  <cp:revision>5</cp:revision>
  <dcterms:created xsi:type="dcterms:W3CDTF">2017-02-15T10:14:47Z</dcterms:created>
  <dcterms:modified xsi:type="dcterms:W3CDTF">2017-02-15T10:50:37Z</dcterms:modified>
</cp:coreProperties>
</file>