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Задание </a:t>
            </a:r>
            <a:r>
              <a:rPr lang="ru-RU" b="1" smtClean="0"/>
              <a:t>А16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Правописание суффиксов</a:t>
            </a:r>
            <a:endParaRPr lang="ru-RU" dirty="0" smtClean="0"/>
          </a:p>
          <a:p>
            <a:r>
              <a:rPr lang="ru-RU" b="1" dirty="0" smtClean="0"/>
              <a:t>различных частей речи (кроме -Н-/-НН-)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ударный суффикс -</a:t>
            </a:r>
            <a:r>
              <a:rPr lang="ru-RU" b="1" dirty="0" err="1" smtClean="0">
                <a:solidFill>
                  <a:srgbClr val="FF0000"/>
                </a:solidFill>
              </a:rPr>
              <a:t>ва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Если суффикс -</a:t>
            </a:r>
            <a:r>
              <a:rPr lang="ru-RU" b="1" dirty="0" err="1" smtClean="0"/>
              <a:t>ва</a:t>
            </a:r>
            <a:r>
              <a:rPr lang="ru-RU" b="1" dirty="0" smtClean="0"/>
              <a:t>- отбросить и получится глагол совершенного вида, то пишется гласная корня</a:t>
            </a:r>
          </a:p>
          <a:p>
            <a:r>
              <a:rPr lang="ru-RU" b="1" dirty="0" smtClean="0"/>
              <a:t>запевать — запеть, подливать — подлить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Обратите внимание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 глаголах перед суффиксом -л- пишется та же гласная, что перед -</a:t>
            </a:r>
            <a:r>
              <a:rPr lang="ru-RU" b="1" dirty="0" err="1" smtClean="0"/>
              <a:t>ть</a:t>
            </a:r>
            <a:r>
              <a:rPr lang="ru-RU" b="1" dirty="0" smtClean="0"/>
              <a:t> в инфинитиве: видел — видеть, сеял — сеять.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Гласные перед -Н-, -НН- в причастиях и отглагольных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(-анн –</a:t>
            </a:r>
            <a:r>
              <a:rPr lang="ru-RU" b="1" dirty="0" err="1" smtClean="0"/>
              <a:t>янн</a:t>
            </a:r>
            <a:r>
              <a:rPr lang="ru-RU" b="1" dirty="0" smtClean="0"/>
              <a:t>)в глаголах на  -</a:t>
            </a:r>
            <a:r>
              <a:rPr lang="ru-RU" b="1" dirty="0" err="1" smtClean="0"/>
              <a:t>ать</a:t>
            </a:r>
            <a:r>
              <a:rPr lang="ru-RU" b="1" dirty="0" smtClean="0"/>
              <a:t>, ять</a:t>
            </a:r>
          </a:p>
          <a:p>
            <a:r>
              <a:rPr lang="ru-RU" b="1" dirty="0" smtClean="0"/>
              <a:t>задержать — задержанный, </a:t>
            </a:r>
            <a:endParaRPr lang="ru-RU" dirty="0" smtClean="0"/>
          </a:p>
          <a:p>
            <a:r>
              <a:rPr lang="ru-RU" b="1" dirty="0" smtClean="0"/>
              <a:t>взлелеять — взлелеянный</a:t>
            </a:r>
            <a:endParaRPr lang="ru-RU" dirty="0" smtClean="0"/>
          </a:p>
          <a:p>
            <a:r>
              <a:rPr lang="ru-RU" b="1" dirty="0" smtClean="0"/>
              <a:t>е (-</a:t>
            </a:r>
            <a:r>
              <a:rPr lang="ru-RU" b="1" dirty="0" err="1" smtClean="0"/>
              <a:t>енн</a:t>
            </a:r>
            <a:r>
              <a:rPr lang="ru-RU" b="1" dirty="0" smtClean="0"/>
              <a:t>)в глаголах на -</a:t>
            </a:r>
            <a:r>
              <a:rPr lang="ru-RU" b="1" dirty="0" err="1" smtClean="0"/>
              <a:t>ить</a:t>
            </a:r>
            <a:r>
              <a:rPr lang="ru-RU" b="1" dirty="0" smtClean="0"/>
              <a:t>, -</a:t>
            </a:r>
            <a:r>
              <a:rPr lang="ru-RU" b="1" dirty="0" err="1" smtClean="0"/>
              <a:t>еть</a:t>
            </a:r>
            <a:endParaRPr lang="ru-RU" b="1" dirty="0" smtClean="0"/>
          </a:p>
          <a:p>
            <a:r>
              <a:rPr lang="ru-RU" b="1" dirty="0" smtClean="0"/>
              <a:t>просмотреть — просмотренный </a:t>
            </a:r>
            <a:endParaRPr lang="ru-RU" dirty="0" smtClean="0"/>
          </a:p>
          <a:p>
            <a:r>
              <a:rPr lang="ru-RU" b="1" dirty="0" smtClean="0"/>
              <a:t>решить — решенный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претерп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привередл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плутони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успока</a:t>
            </a:r>
            <a:r>
              <a:rPr lang="ru-RU" b="1" dirty="0" smtClean="0"/>
              <a:t>..</a:t>
            </a:r>
            <a:r>
              <a:rPr lang="ru-RU" b="1" dirty="0" err="1" smtClean="0"/>
              <a:t>ваться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1) А, Б, Г               </a:t>
            </a:r>
          </a:p>
          <a:p>
            <a:r>
              <a:rPr lang="ru-RU" b="1" dirty="0" smtClean="0"/>
              <a:t>2) А, Б, В                  </a:t>
            </a:r>
          </a:p>
          <a:p>
            <a:r>
              <a:rPr lang="ru-RU" b="1" dirty="0" smtClean="0"/>
              <a:t>3) В, Г                 </a:t>
            </a:r>
          </a:p>
          <a:p>
            <a:r>
              <a:rPr lang="ru-RU" b="1" dirty="0" smtClean="0"/>
              <a:t>4) А, 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ноч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гречн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завистл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стро</a:t>
            </a:r>
            <a:r>
              <a:rPr lang="ru-RU" b="1" dirty="0" smtClean="0"/>
              <a:t>..вой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В, Г</a:t>
            </a:r>
            <a:endParaRPr lang="ru-RU" dirty="0" smtClean="0"/>
          </a:p>
          <a:p>
            <a:r>
              <a:rPr lang="ru-RU" b="1" dirty="0" smtClean="0"/>
              <a:t>2) Б, В</a:t>
            </a:r>
            <a:endParaRPr lang="ru-RU" dirty="0" smtClean="0"/>
          </a:p>
          <a:p>
            <a:r>
              <a:rPr lang="ru-RU" b="1" dirty="0" smtClean="0"/>
              <a:t>3) А, Г</a:t>
            </a:r>
            <a:endParaRPr lang="ru-RU" dirty="0" smtClean="0"/>
          </a:p>
          <a:p>
            <a:r>
              <a:rPr lang="ru-RU" b="1" dirty="0" smtClean="0"/>
              <a:t>4) А, Б,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завис..л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нап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жемчуж</a:t>
            </a:r>
            <a:r>
              <a:rPr lang="ru-RU" b="1" dirty="0" smtClean="0"/>
              <a:t>..на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выздоравл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В, Г</a:t>
            </a:r>
            <a:endParaRPr lang="ru-RU" dirty="0" smtClean="0"/>
          </a:p>
          <a:p>
            <a:r>
              <a:rPr lang="ru-RU" b="1" dirty="0" smtClean="0"/>
              <a:t>2) Б, В, Г</a:t>
            </a:r>
            <a:endParaRPr lang="ru-RU" dirty="0" smtClean="0"/>
          </a:p>
          <a:p>
            <a:r>
              <a:rPr lang="ru-RU" b="1" dirty="0" smtClean="0"/>
              <a:t>3) В, Г</a:t>
            </a:r>
            <a:endParaRPr lang="ru-RU" dirty="0" smtClean="0"/>
          </a:p>
          <a:p>
            <a:r>
              <a:rPr lang="ru-RU" b="1" dirty="0" smtClean="0"/>
              <a:t>4) А, Б,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sz="2400" b="1" dirty="0" smtClean="0"/>
              <a:t>А. </a:t>
            </a:r>
            <a:r>
              <a:rPr lang="ru-RU" sz="2400" b="1" dirty="0" err="1" smtClean="0"/>
              <a:t>подразум</a:t>
            </a:r>
            <a:r>
              <a:rPr lang="ru-RU" sz="2400" b="1" dirty="0" smtClean="0"/>
              <a:t>..</a:t>
            </a:r>
            <a:r>
              <a:rPr lang="ru-RU" sz="2400" b="1" dirty="0" err="1" smtClean="0"/>
              <a:t>вающийся</a:t>
            </a:r>
            <a:endParaRPr lang="ru-RU" sz="2400" dirty="0" smtClean="0"/>
          </a:p>
          <a:p>
            <a:r>
              <a:rPr lang="ru-RU" sz="2400" b="1" dirty="0" smtClean="0"/>
              <a:t>Б. </a:t>
            </a:r>
            <a:r>
              <a:rPr lang="ru-RU" sz="2400" b="1" dirty="0" err="1" smtClean="0"/>
              <a:t>услужл</a:t>
            </a:r>
            <a:r>
              <a:rPr lang="ru-RU" sz="2400" b="1" dirty="0" smtClean="0"/>
              <a:t>..вый</a:t>
            </a:r>
            <a:endParaRPr lang="ru-RU" sz="2400" dirty="0" smtClean="0"/>
          </a:p>
          <a:p>
            <a:r>
              <a:rPr lang="ru-RU" sz="2400" b="1" dirty="0" smtClean="0"/>
              <a:t>В. </a:t>
            </a:r>
            <a:r>
              <a:rPr lang="ru-RU" sz="2400" b="1" dirty="0" err="1" smtClean="0"/>
              <a:t>подмиг</a:t>
            </a:r>
            <a:r>
              <a:rPr lang="ru-RU" sz="2400" b="1" dirty="0" smtClean="0"/>
              <a:t>..</a:t>
            </a:r>
            <a:r>
              <a:rPr lang="ru-RU" sz="2400" b="1" dirty="0" err="1" smtClean="0"/>
              <a:t>вать</a:t>
            </a:r>
            <a:endParaRPr lang="ru-RU" sz="2400" dirty="0" smtClean="0"/>
          </a:p>
          <a:p>
            <a:r>
              <a:rPr lang="ru-RU" sz="2400" b="1" dirty="0" smtClean="0"/>
              <a:t>Г. пол..вой</a:t>
            </a:r>
            <a:endParaRPr lang="ru-RU" sz="2400" dirty="0" smtClean="0"/>
          </a:p>
          <a:p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r>
              <a:rPr lang="ru-RU" sz="2400" b="1" dirty="0" smtClean="0"/>
              <a:t>1) А, Г</a:t>
            </a:r>
            <a:endParaRPr lang="ru-RU" sz="2400" dirty="0" smtClean="0"/>
          </a:p>
          <a:p>
            <a:r>
              <a:rPr lang="ru-RU" sz="2400" b="1" dirty="0" smtClean="0"/>
              <a:t>2) А, Б, В, Г</a:t>
            </a:r>
            <a:endParaRPr lang="ru-RU" sz="2400" dirty="0" smtClean="0"/>
          </a:p>
          <a:p>
            <a:r>
              <a:rPr lang="ru-RU" sz="2400" b="1" dirty="0" smtClean="0"/>
              <a:t>3) Б, В, Г</a:t>
            </a:r>
            <a:endParaRPr lang="ru-RU" sz="2400" dirty="0" smtClean="0"/>
          </a:p>
          <a:p>
            <a:r>
              <a:rPr lang="ru-RU" sz="2400" b="1" dirty="0" smtClean="0"/>
              <a:t>4) А, Б, Г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вытерп</a:t>
            </a:r>
            <a:r>
              <a:rPr lang="ru-RU" b="1" dirty="0" smtClean="0"/>
              <a:t>..л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совестл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обветр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умн</a:t>
            </a:r>
            <a:r>
              <a:rPr lang="ru-RU" b="1" dirty="0" smtClean="0"/>
              <a:t>..</a:t>
            </a:r>
            <a:r>
              <a:rPr lang="ru-RU" b="1" dirty="0" err="1" smtClean="0"/>
              <a:t>ца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Г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В, Г</a:t>
            </a:r>
            <a:endParaRPr lang="ru-RU" dirty="0" smtClean="0"/>
          </a:p>
          <a:p>
            <a:r>
              <a:rPr lang="ru-RU" b="1" dirty="0" smtClean="0"/>
              <a:t>4) 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доверч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рул</a:t>
            </a:r>
            <a:r>
              <a:rPr lang="ru-RU" b="1" dirty="0" smtClean="0"/>
              <a:t>..вой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взвеш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опрометч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В, Г</a:t>
            </a:r>
            <a:endParaRPr lang="ru-RU" dirty="0" smtClean="0"/>
          </a:p>
          <a:p>
            <a:r>
              <a:rPr lang="ru-RU" b="1" dirty="0" smtClean="0"/>
              <a:t>2) А, Г</a:t>
            </a:r>
            <a:endParaRPr lang="ru-RU" dirty="0" smtClean="0"/>
          </a:p>
          <a:p>
            <a:r>
              <a:rPr lang="ru-RU" b="1" dirty="0" smtClean="0"/>
              <a:t>3) В, Г</a:t>
            </a:r>
            <a:endParaRPr lang="ru-RU" dirty="0" smtClean="0"/>
          </a:p>
          <a:p>
            <a:r>
              <a:rPr lang="ru-RU" b="1" dirty="0" smtClean="0"/>
              <a:t>4) А, Б,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рыж..</a:t>
            </a:r>
            <a:r>
              <a:rPr lang="ru-RU" b="1" dirty="0" err="1" smtClean="0"/>
              <a:t>ватый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дожд</a:t>
            </a:r>
            <a:r>
              <a:rPr lang="ru-RU" b="1" dirty="0" smtClean="0"/>
              <a:t>..вой</a:t>
            </a:r>
            <a:endParaRPr lang="ru-RU" dirty="0" smtClean="0"/>
          </a:p>
          <a:p>
            <a:r>
              <a:rPr lang="ru-RU" b="1" dirty="0" smtClean="0"/>
              <a:t>В. распил..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горош</a:t>
            </a:r>
            <a:r>
              <a:rPr lang="ru-RU" b="1" dirty="0" smtClean="0"/>
              <a:t>..на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В</a:t>
            </a:r>
            <a:endParaRPr lang="ru-RU" dirty="0" smtClean="0"/>
          </a:p>
          <a:p>
            <a:r>
              <a:rPr lang="ru-RU" b="1" dirty="0" smtClean="0"/>
              <a:t>2) А, Г</a:t>
            </a:r>
            <a:endParaRPr lang="ru-RU" dirty="0" smtClean="0"/>
          </a:p>
          <a:p>
            <a:r>
              <a:rPr lang="ru-RU" b="1" dirty="0" smtClean="0"/>
              <a:t>3) Б, В, Г</a:t>
            </a:r>
            <a:endParaRPr lang="ru-RU" dirty="0" smtClean="0"/>
          </a:p>
          <a:p>
            <a:r>
              <a:rPr lang="ru-RU" b="1" dirty="0" smtClean="0"/>
              <a:t>4) А, Б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Задание: В каком варианте ответа указаны все слова, где пропущена буква (</a:t>
            </a:r>
            <a:r>
              <a:rPr lang="ru-RU" sz="3100" b="1" dirty="0" err="1" smtClean="0"/>
              <a:t>буква</a:t>
            </a:r>
            <a:r>
              <a:rPr lang="ru-RU" sz="3100" b="1" dirty="0" smtClean="0"/>
              <a:t> указана)?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Аналитический отчёт ФИПИ: «…Наибольшую трудность вызвали задания, в которых необходимо было указать буквы Е и И в суффиксах…»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глянц</a:t>
            </a:r>
            <a:r>
              <a:rPr lang="ru-RU" b="1" dirty="0" smtClean="0"/>
              <a:t>..витый</a:t>
            </a:r>
            <a:endParaRPr lang="ru-RU" dirty="0" smtClean="0"/>
          </a:p>
          <a:p>
            <a:r>
              <a:rPr lang="ru-RU" b="1" dirty="0" smtClean="0"/>
              <a:t>Б. ткан..вый</a:t>
            </a:r>
            <a:endParaRPr lang="ru-RU" dirty="0" smtClean="0"/>
          </a:p>
          <a:p>
            <a:r>
              <a:rPr lang="ru-RU" b="1" dirty="0" smtClean="0"/>
              <a:t>В. корн..вой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скле</a:t>
            </a:r>
            <a:r>
              <a:rPr lang="ru-RU" b="1" dirty="0" smtClean="0"/>
              <a:t>..</a:t>
            </a:r>
            <a:r>
              <a:rPr lang="ru-RU" b="1" dirty="0" err="1" smtClean="0"/>
              <a:t>вающий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В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А, Б, В</a:t>
            </a:r>
            <a:endParaRPr lang="ru-RU" dirty="0" smtClean="0"/>
          </a:p>
          <a:p>
            <a:r>
              <a:rPr lang="ru-RU" b="1" dirty="0" smtClean="0"/>
              <a:t>4) А, Б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фланел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настра</a:t>
            </a:r>
            <a:r>
              <a:rPr lang="ru-RU" b="1" dirty="0" smtClean="0"/>
              <a:t>..</a:t>
            </a:r>
            <a:r>
              <a:rPr lang="ru-RU" b="1" dirty="0" err="1" smtClean="0"/>
              <a:t>ваться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алюмини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претерп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В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А, Б, В</a:t>
            </a:r>
            <a:endParaRPr lang="ru-RU" dirty="0" smtClean="0"/>
          </a:p>
          <a:p>
            <a:r>
              <a:rPr lang="ru-RU" b="1" dirty="0" smtClean="0"/>
              <a:t>4) Б, В,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обескураж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яблон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участл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настойч</a:t>
            </a:r>
            <a:r>
              <a:rPr lang="ru-RU" b="1" dirty="0" smtClean="0"/>
              <a:t>..</a:t>
            </a:r>
            <a:r>
              <a:rPr lang="ru-RU" b="1" dirty="0" err="1" smtClean="0"/>
              <a:t>вость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Б, В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А, Б</a:t>
            </a:r>
            <a:endParaRPr lang="ru-RU" dirty="0" smtClean="0"/>
          </a:p>
          <a:p>
            <a:r>
              <a:rPr lang="ru-RU" b="1" dirty="0" smtClean="0"/>
              <a:t>4) В,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забывч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застег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В. шустр..</a:t>
            </a:r>
            <a:r>
              <a:rPr lang="ru-RU" b="1" dirty="0" err="1" smtClean="0"/>
              <a:t>нький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ливн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Г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А, Б</a:t>
            </a:r>
            <a:endParaRPr lang="ru-RU" dirty="0" smtClean="0"/>
          </a:p>
          <a:p>
            <a:r>
              <a:rPr lang="ru-RU" b="1" dirty="0" smtClean="0"/>
              <a:t>4) А,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прилипч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застр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В. остр..</a:t>
            </a:r>
            <a:r>
              <a:rPr lang="ru-RU" b="1" dirty="0" err="1" smtClean="0"/>
              <a:t>нький</a:t>
            </a:r>
            <a:endParaRPr lang="ru-RU" dirty="0" smtClean="0"/>
          </a:p>
          <a:p>
            <a:r>
              <a:rPr lang="ru-RU" b="1" dirty="0" smtClean="0"/>
              <a:t>Г. буш..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Г</a:t>
            </a:r>
            <a:endParaRPr lang="ru-RU" dirty="0" smtClean="0"/>
          </a:p>
          <a:p>
            <a:r>
              <a:rPr lang="ru-RU" b="1" dirty="0" smtClean="0"/>
              <a:t>2) Б, В, Г</a:t>
            </a:r>
            <a:endParaRPr lang="ru-RU" dirty="0" smtClean="0"/>
          </a:p>
          <a:p>
            <a:r>
              <a:rPr lang="ru-RU" b="1" dirty="0" smtClean="0"/>
              <a:t>3) А, Б, В</a:t>
            </a:r>
            <a:endParaRPr lang="ru-RU" dirty="0" smtClean="0"/>
          </a:p>
          <a:p>
            <a:r>
              <a:rPr lang="ru-RU" b="1" dirty="0" smtClean="0"/>
              <a:t>4) В,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гор..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Б. весёл..</a:t>
            </a:r>
            <a:r>
              <a:rPr lang="ru-RU" b="1" dirty="0" err="1" smtClean="0"/>
              <a:t>нький</a:t>
            </a:r>
            <a:endParaRPr lang="ru-RU" dirty="0" smtClean="0"/>
          </a:p>
          <a:p>
            <a:r>
              <a:rPr lang="ru-RU" b="1" dirty="0" smtClean="0"/>
              <a:t>В. разве..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оранж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Г</a:t>
            </a:r>
            <a:endParaRPr lang="ru-RU" dirty="0" smtClean="0"/>
          </a:p>
          <a:p>
            <a:r>
              <a:rPr lang="ru-RU" b="1" dirty="0" smtClean="0"/>
              <a:t>2) А, Б</a:t>
            </a:r>
            <a:endParaRPr lang="ru-RU" dirty="0" smtClean="0"/>
          </a:p>
          <a:p>
            <a:r>
              <a:rPr lang="ru-RU" b="1" dirty="0" smtClean="0"/>
              <a:t>3) Б, В, Г</a:t>
            </a:r>
            <a:endParaRPr lang="ru-RU" dirty="0" smtClean="0"/>
          </a:p>
          <a:p>
            <a:r>
              <a:rPr lang="ru-RU" b="1" dirty="0" smtClean="0"/>
              <a:t>4) Б,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потч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Б. гряз..вой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накле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юрод..вый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Г</a:t>
            </a:r>
            <a:endParaRPr lang="ru-RU" dirty="0" smtClean="0"/>
          </a:p>
          <a:p>
            <a:r>
              <a:rPr lang="ru-RU" b="1" dirty="0" smtClean="0"/>
              <a:t>2) А, Б</a:t>
            </a:r>
            <a:endParaRPr lang="ru-RU" dirty="0" smtClean="0"/>
          </a:p>
          <a:p>
            <a:r>
              <a:rPr lang="ru-RU" b="1" dirty="0" smtClean="0"/>
              <a:t>3) Б, В</a:t>
            </a:r>
            <a:endParaRPr lang="ru-RU" dirty="0" smtClean="0"/>
          </a:p>
          <a:p>
            <a:r>
              <a:rPr lang="ru-RU" b="1" dirty="0" smtClean="0"/>
              <a:t>4) Б,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старуш</a:t>
            </a:r>
            <a:r>
              <a:rPr lang="ru-RU" b="1" dirty="0" smtClean="0"/>
              <a:t>..чий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ноздр</a:t>
            </a:r>
            <a:r>
              <a:rPr lang="ru-RU" b="1" dirty="0" smtClean="0"/>
              <a:t>..</a:t>
            </a:r>
            <a:r>
              <a:rPr lang="ru-RU" b="1" dirty="0" err="1" smtClean="0"/>
              <a:t>ватый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застра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голуб</a:t>
            </a:r>
            <a:r>
              <a:rPr lang="ru-RU" b="1" dirty="0" smtClean="0"/>
              <a:t>..</a:t>
            </a:r>
            <a:r>
              <a:rPr lang="ru-RU" b="1" dirty="0" err="1" smtClean="0"/>
              <a:t>нький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Г</a:t>
            </a:r>
            <a:endParaRPr lang="ru-RU" dirty="0" smtClean="0"/>
          </a:p>
          <a:p>
            <a:r>
              <a:rPr lang="ru-RU" b="1" dirty="0" smtClean="0"/>
              <a:t>2) А, Б, В</a:t>
            </a:r>
            <a:endParaRPr lang="ru-RU" dirty="0" smtClean="0"/>
          </a:p>
          <a:p>
            <a:r>
              <a:rPr lang="ru-RU" b="1" dirty="0" smtClean="0"/>
              <a:t>3) Б, В, Г</a:t>
            </a:r>
            <a:endParaRPr lang="ru-RU" dirty="0" smtClean="0"/>
          </a:p>
          <a:p>
            <a:r>
              <a:rPr lang="ru-RU" b="1" dirty="0" smtClean="0"/>
              <a:t>4) Г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марл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уродл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раска</a:t>
            </a:r>
            <a:r>
              <a:rPr lang="ru-RU" b="1" dirty="0" smtClean="0"/>
              <a:t>..</a:t>
            </a:r>
            <a:r>
              <a:rPr lang="ru-RU" b="1" dirty="0" err="1" smtClean="0"/>
              <a:t>ваться</a:t>
            </a:r>
            <a:endParaRPr lang="ru-RU" dirty="0" smtClean="0"/>
          </a:p>
          <a:p>
            <a:r>
              <a:rPr lang="ru-RU" b="1" dirty="0" smtClean="0"/>
              <a:t>Г. изюм..</a:t>
            </a:r>
            <a:r>
              <a:rPr lang="ru-RU" b="1" dirty="0" err="1" smtClean="0"/>
              <a:t>нка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</a:t>
            </a:r>
            <a:endParaRPr lang="ru-RU" dirty="0" smtClean="0"/>
          </a:p>
          <a:p>
            <a:r>
              <a:rPr lang="ru-RU" b="1" dirty="0" smtClean="0"/>
              <a:t>2) А, Б</a:t>
            </a:r>
            <a:endParaRPr lang="ru-RU" dirty="0" smtClean="0"/>
          </a:p>
          <a:p>
            <a:r>
              <a:rPr lang="ru-RU" b="1" dirty="0" smtClean="0"/>
              <a:t>3) Б</a:t>
            </a:r>
            <a:endParaRPr lang="ru-RU" dirty="0" smtClean="0"/>
          </a:p>
          <a:p>
            <a:r>
              <a:rPr lang="ru-RU" b="1" dirty="0" smtClean="0"/>
              <a:t>4)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сарафанч</a:t>
            </a:r>
            <a:r>
              <a:rPr lang="ru-RU" b="1" dirty="0" smtClean="0"/>
              <a:t>..к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настойч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мороз..</a:t>
            </a:r>
            <a:r>
              <a:rPr lang="ru-RU" b="1" dirty="0" err="1" smtClean="0"/>
              <a:t>ц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навьюч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</a:t>
            </a:r>
            <a:endParaRPr lang="ru-RU" dirty="0" smtClean="0"/>
          </a:p>
          <a:p>
            <a:r>
              <a:rPr lang="ru-RU" b="1" dirty="0" smtClean="0"/>
              <a:t>2) А, Б, Г</a:t>
            </a:r>
            <a:endParaRPr lang="ru-RU" dirty="0" smtClean="0"/>
          </a:p>
          <a:p>
            <a:r>
              <a:rPr lang="ru-RU" b="1" dirty="0" smtClean="0"/>
              <a:t>3) Б, Г</a:t>
            </a:r>
            <a:endParaRPr lang="ru-RU" dirty="0" smtClean="0"/>
          </a:p>
          <a:p>
            <a:r>
              <a:rPr lang="ru-RU" b="1" dirty="0" smtClean="0"/>
              <a:t>4) А,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Повторим правописание суффиксов.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рож..</a:t>
            </a:r>
            <a:r>
              <a:rPr lang="ru-RU" b="1" dirty="0" err="1" smtClean="0"/>
              <a:t>ца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развеш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В. колод..</a:t>
            </a:r>
            <a:r>
              <a:rPr lang="ru-RU" b="1" dirty="0" err="1" smtClean="0"/>
              <a:t>ц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каракул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В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Б, Г</a:t>
            </a:r>
            <a:endParaRPr lang="ru-RU" dirty="0" smtClean="0"/>
          </a:p>
          <a:p>
            <a:r>
              <a:rPr lang="ru-RU" b="1" dirty="0" smtClean="0"/>
              <a:t>4) А, Б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рассказ..</a:t>
            </a:r>
            <a:r>
              <a:rPr lang="ru-RU" b="1" dirty="0" err="1" smtClean="0"/>
              <a:t>ц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рассе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зор</a:t>
            </a:r>
            <a:r>
              <a:rPr lang="ru-RU" b="1" dirty="0" smtClean="0"/>
              <a:t>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никел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Б, В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В, Г</a:t>
            </a:r>
            <a:endParaRPr lang="ru-RU" dirty="0" smtClean="0"/>
          </a:p>
          <a:p>
            <a:r>
              <a:rPr lang="ru-RU" b="1" dirty="0" smtClean="0"/>
              <a:t>4) А,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сол</a:t>
            </a:r>
            <a:r>
              <a:rPr lang="ru-RU" b="1" dirty="0" smtClean="0"/>
              <a:t>..вой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удачл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гост..вой</a:t>
            </a:r>
            <a:endParaRPr lang="ru-RU" dirty="0" smtClean="0"/>
          </a:p>
          <a:p>
            <a:r>
              <a:rPr lang="ru-RU" b="1" dirty="0" smtClean="0"/>
              <a:t>Г. </a:t>
            </a:r>
            <a:r>
              <a:rPr lang="ru-RU" b="1" dirty="0" err="1" smtClean="0"/>
              <a:t>милост</a:t>
            </a:r>
            <a:r>
              <a:rPr lang="ru-RU" b="1" dirty="0" smtClean="0"/>
              <a:t>..вый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А, Б</a:t>
            </a:r>
            <a:endParaRPr lang="ru-RU" dirty="0" smtClean="0"/>
          </a:p>
          <a:p>
            <a:r>
              <a:rPr lang="ru-RU" b="1" dirty="0" smtClean="0"/>
              <a:t>2) А, В, Г</a:t>
            </a:r>
            <a:endParaRPr lang="ru-RU" dirty="0" smtClean="0"/>
          </a:p>
          <a:p>
            <a:r>
              <a:rPr lang="ru-RU" b="1" dirty="0" smtClean="0"/>
              <a:t>3) Б, Г</a:t>
            </a:r>
            <a:endParaRPr lang="ru-RU" dirty="0" smtClean="0"/>
          </a:p>
          <a:p>
            <a:r>
              <a:rPr lang="ru-RU" b="1" dirty="0" smtClean="0"/>
              <a:t>4) А,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варианте ответа указаны все слова, где пропущена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 smtClean="0"/>
              <a:t>А. </a:t>
            </a:r>
            <a:r>
              <a:rPr lang="ru-RU" b="1" dirty="0" err="1" smtClean="0"/>
              <a:t>эмал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Б. </a:t>
            </a:r>
            <a:r>
              <a:rPr lang="ru-RU" b="1" dirty="0" err="1" smtClean="0"/>
              <a:t>застенч</a:t>
            </a:r>
            <a:r>
              <a:rPr lang="ru-RU" b="1" dirty="0" smtClean="0"/>
              <a:t>..вый</a:t>
            </a:r>
            <a:endParaRPr lang="ru-RU" dirty="0" smtClean="0"/>
          </a:p>
          <a:p>
            <a:r>
              <a:rPr lang="ru-RU" b="1" dirty="0" smtClean="0"/>
              <a:t>В. </a:t>
            </a:r>
            <a:r>
              <a:rPr lang="ru-RU" b="1" dirty="0" err="1" smtClean="0"/>
              <a:t>корот</a:t>
            </a:r>
            <a:r>
              <a:rPr lang="ru-RU" b="1" dirty="0" smtClean="0"/>
              <a:t>..</a:t>
            </a:r>
            <a:r>
              <a:rPr lang="ru-RU" b="1" dirty="0" err="1" smtClean="0"/>
              <a:t>нький</a:t>
            </a:r>
            <a:endParaRPr lang="ru-RU" dirty="0" smtClean="0"/>
          </a:p>
          <a:p>
            <a:r>
              <a:rPr lang="ru-RU" b="1" dirty="0" smtClean="0"/>
              <a:t>Г. наста..</a:t>
            </a:r>
            <a:r>
              <a:rPr lang="ru-RU" b="1" dirty="0" err="1" smtClean="0"/>
              <a:t>вать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Б, Г</a:t>
            </a:r>
            <a:endParaRPr lang="ru-RU" dirty="0" smtClean="0"/>
          </a:p>
          <a:p>
            <a:r>
              <a:rPr lang="ru-RU" b="1" dirty="0" smtClean="0"/>
              <a:t>2) А, Г</a:t>
            </a:r>
            <a:endParaRPr lang="ru-RU" dirty="0" smtClean="0"/>
          </a:p>
          <a:p>
            <a:r>
              <a:rPr lang="ru-RU" b="1" dirty="0" smtClean="0"/>
              <a:t>3) Г</a:t>
            </a:r>
            <a:endParaRPr lang="ru-RU" dirty="0" smtClean="0"/>
          </a:p>
          <a:p>
            <a:r>
              <a:rPr lang="ru-RU" b="1" dirty="0" smtClean="0"/>
              <a:t>4) Г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358082" y="2643182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Правописание суффиксов существительных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ик</a:t>
            </a:r>
            <a:r>
              <a:rPr lang="ru-RU" b="1" dirty="0" smtClean="0">
                <a:solidFill>
                  <a:srgbClr val="FF0000"/>
                </a:solidFill>
              </a:rPr>
              <a:t>-, -</a:t>
            </a:r>
            <a:r>
              <a:rPr lang="ru-RU" b="1" dirty="0" err="1" smtClean="0">
                <a:solidFill>
                  <a:srgbClr val="FF0000"/>
                </a:solidFill>
              </a:rPr>
              <a:t>ек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если при склонении существительного гласная выпадает, то пишется суффикс -</a:t>
            </a:r>
            <a:r>
              <a:rPr lang="ru-RU" b="1" dirty="0" err="1" smtClean="0"/>
              <a:t>ек</a:t>
            </a:r>
            <a:r>
              <a:rPr lang="ru-RU" b="1" dirty="0" smtClean="0"/>
              <a:t>-; гласная сохраняется — пишется -</a:t>
            </a:r>
            <a:r>
              <a:rPr lang="ru-RU" b="1" dirty="0" err="1" smtClean="0"/>
              <a:t>ик</a:t>
            </a:r>
            <a:r>
              <a:rPr lang="ru-RU" b="1" dirty="0" smtClean="0"/>
              <a:t>- </a:t>
            </a:r>
          </a:p>
          <a:p>
            <a:r>
              <a:rPr lang="ru-RU" b="1" dirty="0" smtClean="0"/>
              <a:t>орешек — орешка; шалашик — шалашика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ец</a:t>
            </a:r>
            <a:r>
              <a:rPr lang="ru-RU" b="1" dirty="0" smtClean="0">
                <a:solidFill>
                  <a:srgbClr val="FF0000"/>
                </a:solidFill>
              </a:rPr>
              <a:t>-, -</a:t>
            </a:r>
            <a:r>
              <a:rPr lang="ru-RU" b="1" dirty="0" err="1" smtClean="0">
                <a:solidFill>
                  <a:srgbClr val="FF0000"/>
                </a:solidFill>
              </a:rPr>
              <a:t>иц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В сущ. м. р. -</a:t>
            </a:r>
            <a:r>
              <a:rPr lang="ru-RU" b="1" dirty="0" err="1" smtClean="0"/>
              <a:t>ец</a:t>
            </a:r>
            <a:r>
              <a:rPr lang="ru-RU" b="1" dirty="0" smtClean="0"/>
              <a:t>-; жен. </a:t>
            </a:r>
            <a:r>
              <a:rPr lang="ru-RU" b="1" dirty="0" err="1" smtClean="0"/>
              <a:t>р.-иц</a:t>
            </a:r>
            <a:r>
              <a:rPr lang="ru-RU" b="1" dirty="0" smtClean="0"/>
              <a:t>-;</a:t>
            </a:r>
            <a:endParaRPr lang="ru-RU" dirty="0" smtClean="0"/>
          </a:p>
          <a:p>
            <a:r>
              <a:rPr lang="ru-RU" b="1" dirty="0" smtClean="0"/>
              <a:t>ср. р.: если ударение предшествует суффиксу — пишите -</a:t>
            </a:r>
            <a:r>
              <a:rPr lang="ru-RU" b="1" dirty="0" err="1" smtClean="0"/>
              <a:t>иц</a:t>
            </a:r>
            <a:r>
              <a:rPr lang="ru-RU" b="1" dirty="0" smtClean="0"/>
              <a:t>-; в ударном положении - -</a:t>
            </a:r>
            <a:r>
              <a:rPr lang="ru-RU" b="1" dirty="0" err="1" smtClean="0"/>
              <a:t>ец</a:t>
            </a:r>
            <a:r>
              <a:rPr lang="ru-RU" b="1" dirty="0" smtClean="0"/>
              <a:t>-.</a:t>
            </a:r>
          </a:p>
          <a:p>
            <a:r>
              <a:rPr lang="ru-RU" b="1" dirty="0" smtClean="0"/>
              <a:t>молодец, девица</a:t>
            </a:r>
            <a:endParaRPr lang="ru-RU" dirty="0" smtClean="0"/>
          </a:p>
          <a:p>
            <a:r>
              <a:rPr lang="ru-RU" b="1" dirty="0" smtClean="0"/>
              <a:t> устьице, креслице; письмецо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ичк</a:t>
            </a:r>
            <a:r>
              <a:rPr lang="ru-RU" b="1" dirty="0" smtClean="0">
                <a:solidFill>
                  <a:srgbClr val="FF0000"/>
                </a:solidFill>
              </a:rPr>
              <a:t>-, -</a:t>
            </a:r>
            <a:r>
              <a:rPr lang="ru-RU" b="1" dirty="0" err="1" smtClean="0">
                <a:solidFill>
                  <a:srgbClr val="FF0000"/>
                </a:solidFill>
              </a:rPr>
              <a:t>ечк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ичк</a:t>
            </a:r>
            <a:r>
              <a:rPr lang="ru-RU" b="1" dirty="0" smtClean="0"/>
              <a:t>- в сущ. ж.р., образованных от сущ. с </a:t>
            </a:r>
            <a:r>
              <a:rPr lang="ru-RU" b="1" dirty="0" err="1" smtClean="0"/>
              <a:t>суффиксом-иц</a:t>
            </a:r>
            <a:r>
              <a:rPr lang="ru-RU" b="1" dirty="0" smtClean="0"/>
              <a:t>-; 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ечк</a:t>
            </a:r>
            <a:r>
              <a:rPr lang="ru-RU" b="1" dirty="0" smtClean="0"/>
              <a:t>- — в остальных случаях. </a:t>
            </a:r>
          </a:p>
          <a:p>
            <a:r>
              <a:rPr lang="ru-RU" b="1" dirty="0" smtClean="0"/>
              <a:t>Умница — </a:t>
            </a:r>
            <a:r>
              <a:rPr lang="ru-RU" b="1" dirty="0" err="1" smtClean="0"/>
              <a:t>умничка</a:t>
            </a:r>
            <a:r>
              <a:rPr lang="ru-RU" b="1" smtClean="0"/>
              <a:t> </a:t>
            </a:r>
          </a:p>
          <a:p>
            <a:r>
              <a:rPr lang="ru-RU" b="1" smtClean="0"/>
              <a:t>семя </a:t>
            </a:r>
            <a:r>
              <a:rPr lang="ru-RU" b="1" dirty="0" smtClean="0"/>
              <a:t>— семечко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-инк-, -</a:t>
            </a:r>
            <a:r>
              <a:rPr lang="ru-RU" b="1" dirty="0" err="1" smtClean="0">
                <a:solidFill>
                  <a:srgbClr val="FF0000"/>
                </a:solidFill>
              </a:rPr>
              <a:t>енк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Пишется и, если слово образовано от основы на -ин;</a:t>
            </a:r>
            <a:endParaRPr lang="ru-RU" dirty="0" smtClean="0"/>
          </a:p>
          <a:p>
            <a:r>
              <a:rPr lang="ru-RU" b="1" dirty="0" smtClean="0"/>
              <a:t>в сочетании -</a:t>
            </a:r>
            <a:r>
              <a:rPr lang="ru-RU" b="1" dirty="0" err="1" smtClean="0"/>
              <a:t>енк</a:t>
            </a:r>
            <a:r>
              <a:rPr lang="ru-RU" b="1" dirty="0" smtClean="0"/>
              <a:t>- пишется е, если слово образовано посредством суффикса -к- от сущ. на -</a:t>
            </a:r>
            <a:r>
              <a:rPr lang="ru-RU" b="1" dirty="0" err="1" smtClean="0"/>
              <a:t>ня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жемчужинка</a:t>
            </a:r>
            <a:r>
              <a:rPr lang="ru-RU" b="1" dirty="0" smtClean="0"/>
              <a:t> — жемчужина</a:t>
            </a:r>
            <a:endParaRPr lang="ru-RU" dirty="0" smtClean="0"/>
          </a:p>
          <a:p>
            <a:r>
              <a:rPr lang="ru-RU" b="1" dirty="0" smtClean="0"/>
              <a:t> песенка — песня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Правописание суффиксов прилагательных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-ив-, -ев-</a:t>
            </a:r>
          </a:p>
          <a:p>
            <a:r>
              <a:rPr lang="ru-RU" b="1" dirty="0" smtClean="0"/>
              <a:t>В безударном положении пишется -ев-;  -ив- под ударением</a:t>
            </a:r>
          </a:p>
          <a:p>
            <a:r>
              <a:rPr lang="ru-RU" b="1" dirty="0" smtClean="0"/>
              <a:t>алюминиевый, соевый; плаксивый, красивый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Исключения: милостивый, юродивый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оньк</a:t>
            </a:r>
            <a:r>
              <a:rPr lang="ru-RU" b="1" dirty="0" smtClean="0">
                <a:solidFill>
                  <a:srgbClr val="FF0000"/>
                </a:solidFill>
              </a:rPr>
              <a:t>-, -</a:t>
            </a:r>
            <a:r>
              <a:rPr lang="ru-RU" b="1" dirty="0" err="1" smtClean="0">
                <a:solidFill>
                  <a:srgbClr val="FF0000"/>
                </a:solidFill>
              </a:rPr>
              <a:t>еньк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оньк</a:t>
            </a:r>
            <a:r>
              <a:rPr lang="ru-RU" b="1" dirty="0" smtClean="0"/>
              <a:t>- после г, к, </a:t>
            </a:r>
            <a:r>
              <a:rPr lang="ru-RU" b="1" dirty="0" err="1" smtClean="0"/>
              <a:t>х</a:t>
            </a:r>
            <a:r>
              <a:rPr lang="ru-RU" b="1" dirty="0" smtClean="0"/>
              <a:t>; -</a:t>
            </a:r>
            <a:r>
              <a:rPr lang="ru-RU" b="1" dirty="0" err="1" smtClean="0"/>
              <a:t>еньк</a:t>
            </a:r>
            <a:r>
              <a:rPr lang="ru-RU" b="1" dirty="0" smtClean="0"/>
              <a:t>- в остальных случаях</a:t>
            </a:r>
          </a:p>
          <a:p>
            <a:r>
              <a:rPr lang="ru-RU" b="1" dirty="0" smtClean="0"/>
              <a:t>сухонький, зелёненький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чив</a:t>
            </a:r>
            <a:r>
              <a:rPr lang="ru-RU" b="1" dirty="0" smtClean="0">
                <a:solidFill>
                  <a:srgbClr val="FF0000"/>
                </a:solidFill>
              </a:rPr>
              <a:t>-, -лив-</a:t>
            </a:r>
          </a:p>
          <a:p>
            <a:r>
              <a:rPr lang="ru-RU" b="1" dirty="0" smtClean="0"/>
              <a:t>Всегда пишется и</a:t>
            </a:r>
          </a:p>
          <a:p>
            <a:r>
              <a:rPr lang="ru-RU" b="1" dirty="0" smtClean="0"/>
              <a:t>доходчивый, завистливый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оват</a:t>
            </a:r>
            <a:r>
              <a:rPr lang="ru-RU" b="1" dirty="0" smtClean="0">
                <a:solidFill>
                  <a:srgbClr val="FF0000"/>
                </a:solidFill>
              </a:rPr>
              <a:t>-, -</a:t>
            </a:r>
            <a:r>
              <a:rPr lang="ru-RU" b="1" dirty="0" err="1" smtClean="0">
                <a:solidFill>
                  <a:srgbClr val="FF0000"/>
                </a:solidFill>
              </a:rPr>
              <a:t>ов</a:t>
            </a:r>
            <a:r>
              <a:rPr lang="ru-RU" b="1" dirty="0" smtClean="0">
                <a:solidFill>
                  <a:srgbClr val="FF0000"/>
                </a:solidFill>
              </a:rPr>
              <a:t>-, </a:t>
            </a:r>
          </a:p>
          <a:p>
            <a:r>
              <a:rPr lang="ru-RU" b="1" smtClean="0"/>
              <a:t>пишутся </a:t>
            </a:r>
            <a:r>
              <a:rPr lang="ru-RU" b="1" dirty="0" smtClean="0"/>
              <a:t>после твердых согласных</a:t>
            </a:r>
          </a:p>
          <a:p>
            <a:r>
              <a:rPr lang="ru-RU" b="1" dirty="0" smtClean="0"/>
              <a:t>красноватый, деловитый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еват</a:t>
            </a:r>
            <a:r>
              <a:rPr lang="ru-RU" b="1" dirty="0" smtClean="0">
                <a:solidFill>
                  <a:srgbClr val="FF0000"/>
                </a:solidFill>
              </a:rPr>
              <a:t>-, -ев-, </a:t>
            </a:r>
            <a:endParaRPr lang="ru-RU" b="1" dirty="0" smtClean="0"/>
          </a:p>
          <a:p>
            <a:r>
              <a:rPr lang="ru-RU" b="1" dirty="0" smtClean="0"/>
              <a:t>Пишутся после мягких согласных, после шипящих и </a:t>
            </a:r>
            <a:r>
              <a:rPr lang="ru-RU" b="1" dirty="0" err="1" smtClean="0"/>
              <a:t>ц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большеватый</a:t>
            </a:r>
            <a:r>
              <a:rPr lang="ru-RU" b="1" dirty="0" smtClean="0"/>
              <a:t>, глянцевитый, синеватый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Правописание суффиксов глаголов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ова</a:t>
            </a:r>
            <a:r>
              <a:rPr lang="ru-RU" b="1" dirty="0" smtClean="0">
                <a:solidFill>
                  <a:srgbClr val="FF0000"/>
                </a:solidFill>
              </a:rPr>
              <a:t>- (-</a:t>
            </a:r>
            <a:r>
              <a:rPr lang="ru-RU" b="1" dirty="0" err="1" smtClean="0">
                <a:solidFill>
                  <a:srgbClr val="FF0000"/>
                </a:solidFill>
              </a:rPr>
              <a:t>ева</a:t>
            </a:r>
            <a:r>
              <a:rPr lang="ru-RU" b="1" dirty="0" smtClean="0">
                <a:solidFill>
                  <a:srgbClr val="FF0000"/>
                </a:solidFill>
              </a:rPr>
              <a:t>-),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 Если в 1-м л. ед.ч. наст. или буд. </a:t>
            </a:r>
            <a:r>
              <a:rPr lang="ru-RU" b="1" dirty="0" err="1" smtClean="0"/>
              <a:t>вр</a:t>
            </a:r>
            <a:r>
              <a:rPr lang="ru-RU" b="1" dirty="0" smtClean="0"/>
              <a:t>. глагол оканчивается на –</a:t>
            </a:r>
            <a:r>
              <a:rPr lang="ru-RU" b="1" dirty="0" err="1" smtClean="0"/>
              <a:t>ую</a:t>
            </a:r>
            <a:r>
              <a:rPr lang="ru-RU" b="1" dirty="0" smtClean="0"/>
              <a:t> (-</a:t>
            </a:r>
            <a:r>
              <a:rPr lang="ru-RU" b="1" dirty="0" err="1" smtClean="0"/>
              <a:t>юю</a:t>
            </a:r>
            <a:r>
              <a:rPr lang="ru-RU" b="1" dirty="0" smtClean="0"/>
              <a:t>)(я) беседую (1 л. ед.ч. н.в.) — беседовать — беседовал; (я) горюю (1 л. ед.ч. н.в.) — горевать - горевал;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</a:rPr>
              <a:t>ыва</a:t>
            </a:r>
            <a:r>
              <a:rPr lang="ru-RU" b="1" dirty="0" smtClean="0">
                <a:solidFill>
                  <a:srgbClr val="FF0000"/>
                </a:solidFill>
              </a:rPr>
              <a:t>- (-ива-),</a:t>
            </a:r>
          </a:p>
          <a:p>
            <a:r>
              <a:rPr lang="ru-RU" b="1" dirty="0" smtClean="0"/>
              <a:t>Если в 1-м л. ед.ч. наст. или буд. </a:t>
            </a:r>
            <a:r>
              <a:rPr lang="ru-RU" b="1" dirty="0" err="1" smtClean="0"/>
              <a:t>вр.глагол</a:t>
            </a:r>
            <a:r>
              <a:rPr lang="ru-RU" b="1" dirty="0" smtClean="0"/>
              <a:t> оканчивается на -</a:t>
            </a:r>
            <a:r>
              <a:rPr lang="ru-RU" b="1" dirty="0" err="1" smtClean="0"/>
              <a:t>ываю</a:t>
            </a:r>
            <a:r>
              <a:rPr lang="ru-RU" b="1" dirty="0" smtClean="0"/>
              <a:t> (-</a:t>
            </a:r>
            <a:r>
              <a:rPr lang="ru-RU" b="1" dirty="0" err="1" smtClean="0"/>
              <a:t>иваю</a:t>
            </a:r>
            <a:r>
              <a:rPr lang="ru-RU" b="1" dirty="0" smtClean="0"/>
              <a:t>)(я) настаиваю (1 л. ед.ч. н.в.) — настаивать — настаивал: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1621</Words>
  <PresentationFormat>Экран (4:3)</PresentationFormat>
  <Paragraphs>333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Задание А16 </vt:lpstr>
      <vt:lpstr>Задание: В каком варианте ответа указаны все слова, где пропущена буква (буква указана)? </vt:lpstr>
      <vt:lpstr>Повторим правописание суффиксов. </vt:lpstr>
      <vt:lpstr>Правописание суффиксов существительных </vt:lpstr>
      <vt:lpstr>Слайд 5</vt:lpstr>
      <vt:lpstr>Слайд 6</vt:lpstr>
      <vt:lpstr>Правописание суффиксов прилагательных </vt:lpstr>
      <vt:lpstr>Слайд 8</vt:lpstr>
      <vt:lpstr>Правописание суффиксов глаголов </vt:lpstr>
      <vt:lpstr>Слайд 10</vt:lpstr>
      <vt:lpstr> Обратите внимание </vt:lpstr>
      <vt:lpstr>Гласные перед -Н-, -НН- в причастиях и отглагольных прилагательных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Е? </vt:lpstr>
      <vt:lpstr>В каком варианте ответа указаны все слова, где пропущена буква И? </vt:lpstr>
      <vt:lpstr>В каком варианте ответа указаны все слова, где пропущена буква И?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А18 </dc:title>
  <dc:creator>Инна</dc:creator>
  <cp:lastModifiedBy>1</cp:lastModifiedBy>
  <cp:revision>10</cp:revision>
  <dcterms:created xsi:type="dcterms:W3CDTF">2010-01-13T09:17:32Z</dcterms:created>
  <dcterms:modified xsi:type="dcterms:W3CDTF">2011-03-27T12:34:49Z</dcterms:modified>
</cp:coreProperties>
</file>