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Задание А15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Правописание личных окончаний глаголов</a:t>
            </a:r>
            <a:endParaRPr lang="ru-RU" dirty="0" smtClean="0"/>
          </a:p>
          <a:p>
            <a:r>
              <a:rPr lang="ru-RU" b="1" dirty="0" smtClean="0"/>
              <a:t>и суффиксов причастий настоящего времени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Всегда определяйте вид глагола — совершенный или несовершенный, а иначе легко можно ошибиться в выборе правильного окончания.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Например: </a:t>
            </a:r>
            <a:r>
              <a:rPr lang="ru-RU" b="1" dirty="0" err="1" smtClean="0"/>
              <a:t>выгоня</a:t>
            </a:r>
            <a:r>
              <a:rPr lang="ru-RU" b="1" dirty="0" smtClean="0"/>
              <a:t>..т корову и выгон..т корову. Прежде чем поставить глаголы в неопределенную форму, определим вид:</a:t>
            </a:r>
            <a:endParaRPr lang="ru-RU" dirty="0" smtClean="0"/>
          </a:p>
          <a:p>
            <a:r>
              <a:rPr lang="ru-RU" b="1" dirty="0" err="1" smtClean="0"/>
              <a:t>выгоня</a:t>
            </a:r>
            <a:r>
              <a:rPr lang="ru-RU" b="1" dirty="0" smtClean="0"/>
              <a:t>..т (что делает?) — (что делать?) — </a:t>
            </a:r>
            <a:r>
              <a:rPr lang="ru-RU" b="1" dirty="0" err="1" smtClean="0"/>
              <a:t>выгонЯТЬ</a:t>
            </a:r>
            <a:r>
              <a:rPr lang="ru-RU" b="1" dirty="0" smtClean="0"/>
              <a:t> (несов. вид);</a:t>
            </a:r>
            <a:endParaRPr lang="ru-RU" dirty="0" smtClean="0"/>
          </a:p>
          <a:p>
            <a:r>
              <a:rPr lang="ru-RU" b="1" dirty="0" smtClean="0"/>
              <a:t>выгон..т (что сделает?) — (что сделать?) — </a:t>
            </a:r>
            <a:r>
              <a:rPr lang="ru-RU" b="1" dirty="0" err="1" smtClean="0"/>
              <a:t>выгнАТЬ</a:t>
            </a:r>
            <a:r>
              <a:rPr lang="ru-RU" b="1" dirty="0" smtClean="0"/>
              <a:t> (</a:t>
            </a:r>
            <a:r>
              <a:rPr lang="ru-RU" b="1" dirty="0" err="1" smtClean="0"/>
              <a:t>сов.вид</a:t>
            </a:r>
            <a:r>
              <a:rPr lang="ru-RU" b="1" dirty="0" smtClean="0"/>
              <a:t>)</a:t>
            </a:r>
            <a:endParaRPr lang="ru-RU" dirty="0" smtClean="0"/>
          </a:p>
          <a:p>
            <a:r>
              <a:rPr lang="ru-RU" b="1" dirty="0" smtClean="0"/>
              <a:t>В первом случае у нас глагол I спряжения, значит, </a:t>
            </a:r>
            <a:r>
              <a:rPr lang="ru-RU" b="1" dirty="0" err="1" smtClean="0"/>
              <a:t>выгоняЕТ</a:t>
            </a:r>
            <a:r>
              <a:rPr lang="ru-RU" b="1" dirty="0" smtClean="0"/>
              <a:t>, а во втором — глагол-исключение II спряжения, значит, </a:t>
            </a:r>
            <a:r>
              <a:rPr lang="ru-RU" b="1" dirty="0" err="1" smtClean="0"/>
              <a:t>выгонИТ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b="1" dirty="0" smtClean="0"/>
              <a:t>Особое внимание следует уделить приставке вы-, которая часто притягивает к себе ударение и делает окончание глагола безударным (</a:t>
            </a:r>
            <a:r>
              <a:rPr lang="ru-RU" b="1" dirty="0" err="1" smtClean="0"/>
              <a:t>вЫспятся</a:t>
            </a:r>
            <a:r>
              <a:rPr lang="ru-RU" b="1" dirty="0" smtClean="0"/>
              <a:t>, </a:t>
            </a:r>
            <a:r>
              <a:rPr lang="ru-RU" b="1" dirty="0" err="1" smtClean="0"/>
              <a:t>вЫберет</a:t>
            </a:r>
            <a:r>
              <a:rPr lang="ru-RU" b="1" dirty="0" smtClean="0"/>
              <a:t>). </a:t>
            </a:r>
          </a:p>
          <a:p>
            <a:r>
              <a:rPr lang="ru-RU" b="1" dirty="0" smtClean="0"/>
              <a:t>В подобных случаях сомнительное окончание проверяйте бесприставочной формой: (</a:t>
            </a:r>
            <a:r>
              <a:rPr lang="ru-RU" b="1" dirty="0" err="1" smtClean="0"/>
              <a:t>вЫспятся</a:t>
            </a:r>
            <a:r>
              <a:rPr lang="ru-RU" b="1" dirty="0" smtClean="0"/>
              <a:t> — </a:t>
            </a:r>
            <a:r>
              <a:rPr lang="ru-RU" b="1" dirty="0" err="1" smtClean="0"/>
              <a:t>спЯт</a:t>
            </a:r>
            <a:r>
              <a:rPr lang="ru-RU" b="1" dirty="0" smtClean="0"/>
              <a:t>, </a:t>
            </a:r>
            <a:r>
              <a:rPr lang="ru-RU" b="1" dirty="0" err="1" smtClean="0"/>
              <a:t>вЫберет</a:t>
            </a:r>
            <a:r>
              <a:rPr lang="ru-RU" b="1" dirty="0" smtClean="0"/>
              <a:t>- </a:t>
            </a:r>
            <a:r>
              <a:rPr lang="ru-RU" b="1" dirty="0" err="1" smtClean="0"/>
              <a:t>берЁт</a:t>
            </a:r>
            <a:r>
              <a:rPr lang="ru-RU" b="1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b="1" dirty="0" smtClean="0"/>
              <a:t>Повелительное наклонение глагола образуется с помощью суффикса -и- и окончания -те: </a:t>
            </a:r>
            <a:r>
              <a:rPr lang="ru-RU" b="1" dirty="0" err="1" smtClean="0"/>
              <a:t>ВышлИТЕ</a:t>
            </a:r>
            <a:r>
              <a:rPr lang="ru-RU" b="1" dirty="0" smtClean="0"/>
              <a:t> письма!</a:t>
            </a:r>
            <a:endParaRPr lang="ru-RU" dirty="0" smtClean="0"/>
          </a:p>
          <a:p>
            <a:r>
              <a:rPr lang="ru-RU" b="1" dirty="0" smtClean="0"/>
              <a:t>Глаголы I спряжения в форме 2-го лица мн.ч. изъявительного наклонения имеют окончание -</a:t>
            </a:r>
            <a:r>
              <a:rPr lang="ru-RU" b="1" dirty="0" err="1" smtClean="0"/>
              <a:t>ете</a:t>
            </a:r>
            <a:r>
              <a:rPr lang="ru-RU" b="1" dirty="0" smtClean="0"/>
              <a:t>-: Когда </a:t>
            </a:r>
            <a:r>
              <a:rPr lang="ru-RU" b="1" dirty="0" err="1" smtClean="0"/>
              <a:t>вышлЕТЕ</a:t>
            </a:r>
            <a:r>
              <a:rPr lang="ru-RU" b="1" dirty="0" smtClean="0"/>
              <a:t> письма, сообщите об этом.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каком ряду в обоих случаях пропущена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краски </a:t>
            </a:r>
            <a:r>
              <a:rPr lang="ru-RU" b="1" dirty="0" err="1" smtClean="0"/>
              <a:t>выгор</a:t>
            </a:r>
            <a:r>
              <a:rPr lang="ru-RU" b="1" dirty="0" smtClean="0"/>
              <a:t>..т,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щиеся</a:t>
            </a:r>
            <a:r>
              <a:rPr lang="ru-RU" b="1" dirty="0" smtClean="0"/>
              <a:t> листья</a:t>
            </a:r>
            <a:endParaRPr lang="ru-RU" dirty="0" smtClean="0"/>
          </a:p>
          <a:p>
            <a:r>
              <a:rPr lang="ru-RU" b="1" dirty="0" smtClean="0"/>
              <a:t>2) рабочие </a:t>
            </a:r>
            <a:r>
              <a:rPr lang="ru-RU" b="1" dirty="0" err="1" smtClean="0"/>
              <a:t>стро</a:t>
            </a:r>
            <a:r>
              <a:rPr lang="ru-RU" b="1" dirty="0" smtClean="0"/>
              <a:t>..т, </a:t>
            </a:r>
            <a:r>
              <a:rPr lang="ru-RU" b="1" dirty="0" err="1" smtClean="0"/>
              <a:t>привлека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к ответу</a:t>
            </a:r>
            <a:endParaRPr lang="ru-RU" dirty="0" smtClean="0"/>
          </a:p>
          <a:p>
            <a:r>
              <a:rPr lang="ru-RU" b="1" dirty="0" smtClean="0"/>
              <a:t>3) маляры </a:t>
            </a:r>
            <a:r>
              <a:rPr lang="ru-RU" b="1" dirty="0" err="1" smtClean="0"/>
              <a:t>крас</a:t>
            </a:r>
            <a:r>
              <a:rPr lang="ru-RU" b="1" dirty="0" smtClean="0"/>
              <a:t>..т, </a:t>
            </a:r>
            <a:r>
              <a:rPr lang="ru-RU" b="1" dirty="0" err="1" smtClean="0"/>
              <a:t>ненавид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обман</a:t>
            </a:r>
            <a:endParaRPr lang="ru-RU" dirty="0" smtClean="0"/>
          </a:p>
          <a:p>
            <a:r>
              <a:rPr lang="ru-RU" b="1" dirty="0" smtClean="0"/>
              <a:t>4) флаги ре..т, люб..</a:t>
            </a:r>
            <a:r>
              <a:rPr lang="ru-RU" b="1" dirty="0" err="1" smtClean="0"/>
              <a:t>щие</a:t>
            </a:r>
            <a:r>
              <a:rPr lang="ru-RU" b="1" dirty="0" smtClean="0"/>
              <a:t> искусство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429520" y="285728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 В каком ряду в обоих случаях пропущена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рыбы меч..т икру, мельники перемел..т в муку</a:t>
            </a:r>
            <a:endParaRPr lang="ru-RU" dirty="0" smtClean="0"/>
          </a:p>
          <a:p>
            <a:r>
              <a:rPr lang="ru-RU" b="1" dirty="0" smtClean="0"/>
              <a:t>2) ребятишки </a:t>
            </a:r>
            <a:r>
              <a:rPr lang="ru-RU" b="1" dirty="0" err="1" smtClean="0"/>
              <a:t>плещ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кле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кораблик</a:t>
            </a:r>
            <a:endParaRPr lang="ru-RU" dirty="0" smtClean="0"/>
          </a:p>
          <a:p>
            <a:r>
              <a:rPr lang="ru-RU" b="1" dirty="0" smtClean="0"/>
              <a:t>3) искры </a:t>
            </a:r>
            <a:r>
              <a:rPr lang="ru-RU" b="1" dirty="0" err="1" smtClean="0"/>
              <a:t>брызж</a:t>
            </a:r>
            <a:r>
              <a:rPr lang="ru-RU" b="1" dirty="0" smtClean="0"/>
              <a:t>..т, </a:t>
            </a:r>
            <a:r>
              <a:rPr lang="ru-RU" b="1" dirty="0" err="1" smtClean="0"/>
              <a:t>кудахч</a:t>
            </a:r>
            <a:r>
              <a:rPr lang="ru-RU" b="1" dirty="0" smtClean="0"/>
              <a:t>..т куры</a:t>
            </a:r>
            <a:endParaRPr lang="ru-RU" dirty="0" smtClean="0"/>
          </a:p>
          <a:p>
            <a:r>
              <a:rPr lang="ru-RU" b="1" dirty="0" smtClean="0"/>
              <a:t>4) женщины </a:t>
            </a:r>
            <a:r>
              <a:rPr lang="ru-RU" b="1" dirty="0" err="1" smtClean="0"/>
              <a:t>полощ</a:t>
            </a:r>
            <a:r>
              <a:rPr lang="ru-RU" b="1" dirty="0" smtClean="0"/>
              <a:t>..т бельё, туристы </a:t>
            </a:r>
            <a:r>
              <a:rPr lang="ru-RU" b="1" dirty="0" err="1" smtClean="0"/>
              <a:t>задерж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 в походе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286644" y="471488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они просмотр..т, </a:t>
            </a:r>
            <a:r>
              <a:rPr lang="ru-RU" b="1" dirty="0" err="1" smtClean="0"/>
              <a:t>дремл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щенок</a:t>
            </a:r>
            <a:endParaRPr lang="ru-RU" dirty="0" smtClean="0"/>
          </a:p>
          <a:p>
            <a:r>
              <a:rPr lang="ru-RU" b="1" dirty="0" smtClean="0"/>
              <a:t>2) бор..</a:t>
            </a:r>
            <a:r>
              <a:rPr lang="ru-RU" b="1" dirty="0" err="1" smtClean="0"/>
              <a:t>щиеся</a:t>
            </a:r>
            <a:r>
              <a:rPr lang="ru-RU" b="1" dirty="0" smtClean="0"/>
              <a:t> отряды, они </a:t>
            </a:r>
            <a:r>
              <a:rPr lang="ru-RU" b="1" dirty="0" err="1" smtClean="0"/>
              <a:t>догон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та..</a:t>
            </a:r>
            <a:r>
              <a:rPr lang="ru-RU" b="1" dirty="0" err="1" smtClean="0"/>
              <a:t>щий</a:t>
            </a:r>
            <a:r>
              <a:rPr lang="ru-RU" b="1" dirty="0" smtClean="0"/>
              <a:t> снег, стел..</a:t>
            </a:r>
            <a:r>
              <a:rPr lang="ru-RU" b="1" dirty="0" err="1" smtClean="0"/>
              <a:t>щийся</a:t>
            </a:r>
            <a:r>
              <a:rPr lang="ru-RU" b="1" dirty="0" smtClean="0"/>
              <a:t> туман</a:t>
            </a:r>
            <a:endParaRPr lang="ru-RU" dirty="0" smtClean="0"/>
          </a:p>
          <a:p>
            <a:r>
              <a:rPr lang="ru-RU" b="1" dirty="0" smtClean="0"/>
              <a:t>4) они кол..т дрова, </a:t>
            </a:r>
            <a:r>
              <a:rPr lang="ru-RU" b="1" dirty="0" err="1" smtClean="0"/>
              <a:t>стро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дом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3714744" y="400050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 В каком ряду на месте пропусков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они </a:t>
            </a:r>
            <a:r>
              <a:rPr lang="ru-RU" b="1" dirty="0" err="1" smtClean="0"/>
              <a:t>кле</a:t>
            </a:r>
            <a:r>
              <a:rPr lang="ru-RU" b="1" dirty="0" smtClean="0"/>
              <a:t>..т, </a:t>
            </a:r>
            <a:r>
              <a:rPr lang="ru-RU" b="1" dirty="0" err="1" smtClean="0"/>
              <a:t>мысл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человек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бре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человек, они мес..т тесто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ненавид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ложь, родители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4) они бор..</a:t>
            </a:r>
            <a:r>
              <a:rPr lang="ru-RU" b="1" dirty="0" err="1" smtClean="0"/>
              <a:t>тся</a:t>
            </a:r>
            <a:r>
              <a:rPr lang="ru-RU" b="1" dirty="0" smtClean="0"/>
              <a:t> за победу, завис..</a:t>
            </a:r>
            <a:r>
              <a:rPr lang="ru-RU" b="1" dirty="0" err="1" smtClean="0"/>
              <a:t>щий</a:t>
            </a:r>
            <a:r>
              <a:rPr lang="ru-RU" b="1" dirty="0" smtClean="0"/>
              <a:t> от учителя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4. В каком ряду в обоих словах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зерно мел..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 ветром</a:t>
            </a:r>
            <a:endParaRPr lang="ru-RU" dirty="0" smtClean="0"/>
          </a:p>
          <a:p>
            <a:r>
              <a:rPr lang="ru-RU" b="1" dirty="0" smtClean="0"/>
              <a:t>2) возьмите и вынес..те вещи, </a:t>
            </a:r>
            <a:r>
              <a:rPr lang="ru-RU" b="1" dirty="0" err="1" smtClean="0"/>
              <a:t>рассматрива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3) кто замет..т ошибку, </a:t>
            </a:r>
            <a:r>
              <a:rPr lang="ru-RU" b="1" dirty="0" err="1" smtClean="0"/>
              <a:t>незамеч</a:t>
            </a:r>
            <a:r>
              <a:rPr lang="ru-RU" b="1" dirty="0" smtClean="0"/>
              <a:t>..</a:t>
            </a:r>
            <a:r>
              <a:rPr lang="ru-RU" b="1" dirty="0" err="1" smtClean="0"/>
              <a:t>нная</a:t>
            </a:r>
            <a:r>
              <a:rPr lang="ru-RU" b="1" dirty="0" smtClean="0"/>
              <a:t> ошибка</a:t>
            </a:r>
            <a:endParaRPr lang="ru-RU" dirty="0" smtClean="0"/>
          </a:p>
          <a:p>
            <a:r>
              <a:rPr lang="ru-RU" b="1" dirty="0" smtClean="0"/>
              <a:t>4) малыш плач..т, </a:t>
            </a:r>
            <a:r>
              <a:rPr lang="ru-RU" b="1" dirty="0" err="1" smtClean="0"/>
              <a:t>невид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 объект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их выгон..т, </a:t>
            </a:r>
            <a:r>
              <a:rPr lang="ru-RU" b="1" dirty="0" err="1" smtClean="0"/>
              <a:t>почу</a:t>
            </a:r>
            <a:r>
              <a:rPr lang="ru-RU" b="1" dirty="0" smtClean="0"/>
              <a:t>..</a:t>
            </a:r>
            <a:r>
              <a:rPr lang="ru-RU" b="1" dirty="0" err="1" smtClean="0"/>
              <a:t>вший</a:t>
            </a:r>
            <a:r>
              <a:rPr lang="ru-RU" b="1" dirty="0" smtClean="0"/>
              <a:t> запах</a:t>
            </a:r>
            <a:endParaRPr lang="ru-RU" dirty="0" smtClean="0"/>
          </a:p>
          <a:p>
            <a:r>
              <a:rPr lang="ru-RU" b="1" dirty="0" smtClean="0"/>
              <a:t>2) расстила..</a:t>
            </a:r>
            <a:r>
              <a:rPr lang="ru-RU" b="1" dirty="0" err="1" smtClean="0"/>
              <a:t>щаяся</a:t>
            </a:r>
            <a:r>
              <a:rPr lang="ru-RU" b="1" dirty="0" smtClean="0"/>
              <a:t> по долине, собаки </a:t>
            </a:r>
            <a:r>
              <a:rPr lang="ru-RU" b="1" dirty="0" err="1" smtClean="0"/>
              <a:t>дремл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щипл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гусь, их </a:t>
            </a:r>
            <a:r>
              <a:rPr lang="ru-RU" b="1" dirty="0" err="1" smtClean="0"/>
              <a:t>увид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они завод..т спор,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лист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6. В каком ряду на месте пропусков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назнач</a:t>
            </a:r>
            <a:r>
              <a:rPr lang="ru-RU" b="1" dirty="0" smtClean="0"/>
              <a:t>..т директором, </a:t>
            </a:r>
            <a:r>
              <a:rPr lang="ru-RU" b="1" dirty="0" err="1" smtClean="0"/>
              <a:t>пряч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ключ</a:t>
            </a:r>
            <a:endParaRPr lang="ru-RU" dirty="0" smtClean="0"/>
          </a:p>
          <a:p>
            <a:r>
              <a:rPr lang="ru-RU" b="1" dirty="0" smtClean="0"/>
              <a:t>2) люди </a:t>
            </a:r>
            <a:r>
              <a:rPr lang="ru-RU" b="1" dirty="0" err="1" smtClean="0"/>
              <a:t>повер</a:t>
            </a:r>
            <a:r>
              <a:rPr lang="ru-RU" b="1" dirty="0" smtClean="0"/>
              <a:t>..т ему, </a:t>
            </a:r>
            <a:r>
              <a:rPr lang="ru-RU" b="1" dirty="0" err="1" smtClean="0"/>
              <a:t>стро</a:t>
            </a:r>
            <a:r>
              <a:rPr lang="ru-RU" b="1" dirty="0" smtClean="0"/>
              <a:t>..</a:t>
            </a:r>
            <a:r>
              <a:rPr lang="ru-RU" b="1" dirty="0" err="1" smtClean="0"/>
              <a:t>щееся</a:t>
            </a:r>
            <a:r>
              <a:rPr lang="ru-RU" b="1" dirty="0" smtClean="0"/>
              <a:t> здание</a:t>
            </a:r>
            <a:endParaRPr lang="ru-RU" dirty="0" smtClean="0"/>
          </a:p>
          <a:p>
            <a:r>
              <a:rPr lang="ru-RU" b="1" dirty="0" smtClean="0"/>
              <a:t>3) все </a:t>
            </a:r>
            <a:r>
              <a:rPr lang="ru-RU" b="1" dirty="0" err="1" smtClean="0"/>
              <a:t>хлопоч</a:t>
            </a:r>
            <a:r>
              <a:rPr lang="ru-RU" b="1" dirty="0" smtClean="0"/>
              <a:t>..т о деле, </a:t>
            </a:r>
            <a:r>
              <a:rPr lang="ru-RU" b="1" dirty="0" err="1" smtClean="0"/>
              <a:t>держ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власть</a:t>
            </a:r>
            <a:endParaRPr lang="ru-RU" dirty="0" smtClean="0"/>
          </a:p>
          <a:p>
            <a:r>
              <a:rPr lang="ru-RU" b="1" dirty="0" smtClean="0"/>
              <a:t>4) дети </a:t>
            </a:r>
            <a:r>
              <a:rPr lang="ru-RU" b="1" dirty="0" err="1" smtClean="0"/>
              <a:t>увид</a:t>
            </a:r>
            <a:r>
              <a:rPr lang="ru-RU" b="1" dirty="0" smtClean="0"/>
              <a:t>..т мир, беле..</a:t>
            </a:r>
            <a:r>
              <a:rPr lang="ru-RU" b="1" dirty="0" err="1" smtClean="0"/>
              <a:t>щий</a:t>
            </a:r>
            <a:r>
              <a:rPr lang="ru-RU" b="1" dirty="0" smtClean="0"/>
              <a:t> парус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Задание: В каком ряду в обоих словах на месте пропуска пишется буква (</a:t>
            </a:r>
            <a:r>
              <a:rPr lang="ru-RU" sz="2800" b="1" dirty="0" err="1" smtClean="0"/>
              <a:t>буква</a:t>
            </a:r>
            <a:r>
              <a:rPr lang="ru-RU" sz="2800" b="1" dirty="0" smtClean="0"/>
              <a:t> указана)?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Аналитический отчёт ФИПИ: «…Возникают ошибки в вариантах, где производящие слова являются исключением, да ещё и имеют приставку, то есть дополнительную сложность в выборе спряжения… Затруднение происходит и из-за того, что экзаменуемые смешивают виды глагола, а значит, и спряжение…. Правописание глаголов и причастий по-прежнему представляет серьёзную трудность для экзаменуемых.»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7. В каком ряду на месте пропусков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засе</a:t>
            </a:r>
            <a:r>
              <a:rPr lang="ru-RU" b="1" dirty="0" smtClean="0"/>
              <a:t>..</a:t>
            </a:r>
            <a:r>
              <a:rPr lang="ru-RU" b="1" dirty="0" err="1" smtClean="0"/>
              <a:t>ть</a:t>
            </a:r>
            <a:r>
              <a:rPr lang="ru-RU" b="1" dirty="0" smtClean="0"/>
              <a:t> поле, знач..</a:t>
            </a:r>
            <a:r>
              <a:rPr lang="ru-RU" b="1" dirty="0" err="1" smtClean="0"/>
              <a:t>щий</a:t>
            </a:r>
            <a:r>
              <a:rPr lang="ru-RU" b="1" dirty="0" smtClean="0"/>
              <a:t> поступок</a:t>
            </a:r>
            <a:endParaRPr lang="ru-RU" dirty="0" smtClean="0"/>
          </a:p>
          <a:p>
            <a:r>
              <a:rPr lang="ru-RU" b="1" dirty="0" smtClean="0"/>
              <a:t>2) они </a:t>
            </a:r>
            <a:r>
              <a:rPr lang="ru-RU" b="1" dirty="0" err="1" smtClean="0"/>
              <a:t>хохоч</a:t>
            </a:r>
            <a:r>
              <a:rPr lang="ru-RU" b="1" dirty="0" smtClean="0"/>
              <a:t>..т до утра, часто </a:t>
            </a:r>
            <a:r>
              <a:rPr lang="ru-RU" b="1" dirty="0" err="1" smtClean="0"/>
              <a:t>дыш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r>
              <a:rPr lang="ru-RU" b="1" dirty="0" smtClean="0"/>
              <a:t>3) солдаты </a:t>
            </a:r>
            <a:r>
              <a:rPr lang="ru-RU" b="1" dirty="0" err="1" smtClean="0"/>
              <a:t>пиш</a:t>
            </a:r>
            <a:r>
              <a:rPr lang="ru-RU" b="1" dirty="0" smtClean="0"/>
              <a:t>..т письма, </a:t>
            </a:r>
            <a:r>
              <a:rPr lang="ru-RU" b="1" dirty="0" err="1" smtClean="0"/>
              <a:t>кле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карандаш</a:t>
            </a:r>
            <a:endParaRPr lang="ru-RU" dirty="0" smtClean="0"/>
          </a:p>
          <a:p>
            <a:r>
              <a:rPr lang="ru-RU" b="1" dirty="0" smtClean="0"/>
              <a:t>4) все души не </a:t>
            </a:r>
            <a:r>
              <a:rPr lang="ru-RU" b="1" dirty="0" err="1" smtClean="0"/>
              <a:t>ча</a:t>
            </a:r>
            <a:r>
              <a:rPr lang="ru-RU" b="1" dirty="0" smtClean="0"/>
              <a:t>..т, громко </a:t>
            </a:r>
            <a:r>
              <a:rPr lang="ru-RU" b="1" dirty="0" err="1" smtClean="0"/>
              <a:t>ла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изделия слав..</a:t>
            </a:r>
            <a:r>
              <a:rPr lang="ru-RU" b="1" dirty="0" err="1" smtClean="0"/>
              <a:t>тся</a:t>
            </a:r>
            <a:r>
              <a:rPr lang="ru-RU" b="1" dirty="0" smtClean="0"/>
              <a:t> стариной, </a:t>
            </a:r>
            <a:r>
              <a:rPr lang="ru-RU" b="1" dirty="0" err="1" smtClean="0"/>
              <a:t>хлопоч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хозяйка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зелене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поляна, они </a:t>
            </a:r>
            <a:r>
              <a:rPr lang="ru-RU" b="1" dirty="0" err="1" smtClean="0"/>
              <a:t>пиш</a:t>
            </a:r>
            <a:r>
              <a:rPr lang="ru-RU" b="1" dirty="0" smtClean="0"/>
              <a:t>..т письмо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клокоч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вулкан, они </a:t>
            </a:r>
            <a:r>
              <a:rPr lang="ru-RU" b="1" dirty="0" err="1" smtClean="0"/>
              <a:t>сбре</a:t>
            </a:r>
            <a:r>
              <a:rPr lang="ru-RU" b="1" dirty="0" smtClean="0"/>
              <a:t>..т бороды</a:t>
            </a:r>
            <a:endParaRPr lang="ru-RU" dirty="0" smtClean="0"/>
          </a:p>
          <a:p>
            <a:r>
              <a:rPr lang="ru-RU" b="1" dirty="0" smtClean="0"/>
              <a:t>4) собаки зала..т, </a:t>
            </a:r>
            <a:r>
              <a:rPr lang="ru-RU" b="1" dirty="0" err="1" smtClean="0"/>
              <a:t>дремл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долина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9. В каком ряду во всех словах пропущена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возглавля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, он </a:t>
            </a:r>
            <a:r>
              <a:rPr lang="ru-RU" b="1" dirty="0" err="1" smtClean="0"/>
              <a:t>езд</a:t>
            </a:r>
            <a:r>
              <a:rPr lang="ru-RU" b="1" dirty="0" smtClean="0"/>
              <a:t>..т, </a:t>
            </a:r>
            <a:r>
              <a:rPr lang="ru-RU" b="1" dirty="0" err="1" smtClean="0"/>
              <a:t>выгор</a:t>
            </a:r>
            <a:r>
              <a:rPr lang="ru-RU" b="1" dirty="0" smtClean="0"/>
              <a:t>..л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испыту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, он </a:t>
            </a:r>
            <a:r>
              <a:rPr lang="ru-RU" b="1" dirty="0" err="1" smtClean="0"/>
              <a:t>посе</a:t>
            </a:r>
            <a:r>
              <a:rPr lang="ru-RU" b="1" dirty="0" smtClean="0"/>
              <a:t>..т, завис..л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постро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r>
              <a:rPr lang="ru-RU" b="1" dirty="0" smtClean="0"/>
              <a:t>, он </a:t>
            </a:r>
            <a:r>
              <a:rPr lang="ru-RU" b="1" dirty="0" err="1" smtClean="0"/>
              <a:t>потерп</a:t>
            </a:r>
            <a:r>
              <a:rPr lang="ru-RU" b="1" dirty="0" smtClean="0"/>
              <a:t>..т, </a:t>
            </a:r>
            <a:r>
              <a:rPr lang="ru-RU" b="1" dirty="0" err="1" smtClean="0"/>
              <a:t>выпрям</a:t>
            </a:r>
            <a:r>
              <a:rPr lang="ru-RU" b="1" dirty="0" smtClean="0"/>
              <a:t>..</a:t>
            </a:r>
            <a:r>
              <a:rPr lang="ru-RU" b="1" dirty="0" err="1" smtClean="0"/>
              <a:t>лся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взвеш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r>
              <a:rPr lang="ru-RU" b="1" dirty="0" smtClean="0"/>
              <a:t>, он </a:t>
            </a:r>
            <a:r>
              <a:rPr lang="ru-RU" b="1" dirty="0" err="1" smtClean="0"/>
              <a:t>выскаж</a:t>
            </a:r>
            <a:r>
              <a:rPr lang="ru-RU" b="1" dirty="0" smtClean="0"/>
              <a:t>..т, </a:t>
            </a:r>
            <a:r>
              <a:rPr lang="ru-RU" b="1" dirty="0" err="1" smtClean="0"/>
              <a:t>посе</a:t>
            </a:r>
            <a:r>
              <a:rPr lang="ru-RU" b="1" dirty="0" smtClean="0"/>
              <a:t>..л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10. В каком ряду в обоих случаях пропущена буква 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дети </a:t>
            </a:r>
            <a:r>
              <a:rPr lang="ru-RU" b="1" dirty="0" err="1" smtClean="0"/>
              <a:t>пряч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; </a:t>
            </a:r>
            <a:r>
              <a:rPr lang="ru-RU" b="1" dirty="0" err="1" smtClean="0"/>
              <a:t>дыш</a:t>
            </a:r>
            <a:r>
              <a:rPr lang="ru-RU" b="1" dirty="0" smtClean="0"/>
              <a:t>..</a:t>
            </a:r>
            <a:r>
              <a:rPr lang="ru-RU" b="1" dirty="0" err="1" smtClean="0"/>
              <a:t>щего</a:t>
            </a:r>
            <a:r>
              <a:rPr lang="ru-RU" b="1" dirty="0" smtClean="0"/>
              <a:t> свежестью утра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пыш</a:t>
            </a:r>
            <a:r>
              <a:rPr lang="ru-RU" b="1" dirty="0" smtClean="0"/>
              <a:t>..</a:t>
            </a:r>
            <a:r>
              <a:rPr lang="ru-RU" b="1" dirty="0" err="1" smtClean="0"/>
              <a:t>щее</a:t>
            </a:r>
            <a:r>
              <a:rPr lang="ru-RU" b="1" dirty="0" smtClean="0"/>
              <a:t> здоровьем лицо; рабочие </a:t>
            </a:r>
            <a:r>
              <a:rPr lang="ru-RU" b="1" dirty="0" err="1" smtClean="0"/>
              <a:t>слыш</a:t>
            </a:r>
            <a:r>
              <a:rPr lang="ru-RU" b="1" dirty="0" smtClean="0"/>
              <a:t>..т гудок</a:t>
            </a:r>
            <a:endParaRPr lang="ru-RU" dirty="0" smtClean="0"/>
          </a:p>
          <a:p>
            <a:r>
              <a:rPr lang="ru-RU" b="1" dirty="0" smtClean="0"/>
              <a:t>3) снега та..т; </a:t>
            </a:r>
            <a:r>
              <a:rPr lang="ru-RU" b="1" dirty="0" err="1" smtClean="0"/>
              <a:t>хлещ</a:t>
            </a:r>
            <a:r>
              <a:rPr lang="ru-RU" b="1" dirty="0" smtClean="0"/>
              <a:t>..</a:t>
            </a:r>
            <a:r>
              <a:rPr lang="ru-RU" b="1" dirty="0" err="1" smtClean="0"/>
              <a:t>щими</a:t>
            </a:r>
            <a:r>
              <a:rPr lang="ru-RU" b="1" dirty="0" smtClean="0"/>
              <a:t> брызгами</a:t>
            </a:r>
            <a:endParaRPr lang="ru-RU" dirty="0" smtClean="0"/>
          </a:p>
          <a:p>
            <a:r>
              <a:rPr lang="ru-RU" b="1" dirty="0" smtClean="0"/>
              <a:t>4) природа жажд..</a:t>
            </a:r>
            <a:r>
              <a:rPr lang="ru-RU" b="1" dirty="0" err="1" smtClean="0"/>
              <a:t>щих</a:t>
            </a:r>
            <a:r>
              <a:rPr lang="ru-RU" b="1" dirty="0" smtClean="0"/>
              <a:t> степей; </a:t>
            </a:r>
            <a:r>
              <a:rPr lang="ru-RU" b="1" dirty="0" err="1" smtClean="0"/>
              <a:t>клокоч</a:t>
            </a:r>
            <a:r>
              <a:rPr lang="ru-RU" b="1" dirty="0" smtClean="0"/>
              <a:t>..т водопады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11.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они </a:t>
            </a:r>
            <a:r>
              <a:rPr lang="ru-RU" b="1" dirty="0" err="1" smtClean="0"/>
              <a:t>возненавид</a:t>
            </a:r>
            <a:r>
              <a:rPr lang="ru-RU" b="1" dirty="0" smtClean="0"/>
              <a:t>..т, </a:t>
            </a:r>
            <a:r>
              <a:rPr lang="ru-RU" b="1" dirty="0" err="1" smtClean="0"/>
              <a:t>скач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всадник</a:t>
            </a:r>
            <a:endParaRPr lang="ru-RU" dirty="0" smtClean="0"/>
          </a:p>
          <a:p>
            <a:r>
              <a:rPr lang="ru-RU" b="1" dirty="0" smtClean="0"/>
              <a:t>2) бор..</a:t>
            </a:r>
            <a:r>
              <a:rPr lang="ru-RU" b="1" dirty="0" err="1" smtClean="0"/>
              <a:t>щийся</a:t>
            </a:r>
            <a:r>
              <a:rPr lang="ru-RU" b="1" dirty="0" smtClean="0"/>
              <a:t> за свободу, они не </a:t>
            </a:r>
            <a:r>
              <a:rPr lang="ru-RU" b="1" dirty="0" err="1" smtClean="0"/>
              <a:t>успе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леч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врач, они не обид..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4) они кол..т дрова, лесники руб..т лес.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12.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видне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горизонт, поля </a:t>
            </a:r>
            <a:r>
              <a:rPr lang="ru-RU" b="1" dirty="0" err="1" smtClean="0"/>
              <a:t>пропаш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зыбл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песок, ветры </a:t>
            </a:r>
            <a:r>
              <a:rPr lang="ru-RU" b="1" dirty="0" err="1" smtClean="0"/>
              <a:t>ве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всевид</a:t>
            </a:r>
            <a:r>
              <a:rPr lang="ru-RU" b="1" dirty="0" smtClean="0"/>
              <a:t>..</a:t>
            </a:r>
            <a:r>
              <a:rPr lang="ru-RU" b="1" dirty="0" err="1" smtClean="0"/>
              <a:t>щее</a:t>
            </a:r>
            <a:r>
              <a:rPr lang="ru-RU" b="1" dirty="0" smtClean="0"/>
              <a:t> око, они </a:t>
            </a:r>
            <a:r>
              <a:rPr lang="ru-RU" b="1" dirty="0" err="1" smtClean="0"/>
              <a:t>дремл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кле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обои, мужчина, пил..</a:t>
            </a:r>
            <a:r>
              <a:rPr lang="ru-RU" b="1" dirty="0" err="1" smtClean="0"/>
              <a:t>щий</a:t>
            </a:r>
            <a:r>
              <a:rPr lang="ru-RU" b="1" dirty="0" smtClean="0"/>
              <a:t> дерево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13.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стел..</a:t>
            </a:r>
            <a:r>
              <a:rPr lang="ru-RU" b="1" dirty="0" err="1" smtClean="0"/>
              <a:t>тся</a:t>
            </a:r>
            <a:r>
              <a:rPr lang="ru-RU" b="1" dirty="0" smtClean="0"/>
              <a:t> травы, гон..</a:t>
            </a:r>
            <a:r>
              <a:rPr lang="ru-RU" b="1" dirty="0" err="1" smtClean="0"/>
              <a:t>щие</a:t>
            </a:r>
            <a:r>
              <a:rPr lang="ru-RU" b="1" dirty="0" smtClean="0"/>
              <a:t> зайца собаки</a:t>
            </a:r>
            <a:endParaRPr lang="ru-RU" dirty="0" smtClean="0"/>
          </a:p>
          <a:p>
            <a:r>
              <a:rPr lang="ru-RU" b="1" dirty="0" smtClean="0"/>
              <a:t>2) стел..</a:t>
            </a:r>
            <a:r>
              <a:rPr lang="ru-RU" b="1" dirty="0" err="1" smtClean="0"/>
              <a:t>щийся</a:t>
            </a:r>
            <a:r>
              <a:rPr lang="ru-RU" b="1" dirty="0" smtClean="0"/>
              <a:t> туман, </a:t>
            </a:r>
            <a:r>
              <a:rPr lang="ru-RU" b="1" dirty="0" err="1" smtClean="0"/>
              <a:t>пыш</a:t>
            </a:r>
            <a:r>
              <a:rPr lang="ru-RU" b="1" dirty="0" smtClean="0"/>
              <a:t>..т синевой небеса</a:t>
            </a:r>
            <a:endParaRPr lang="ru-RU" dirty="0" smtClean="0"/>
          </a:p>
          <a:p>
            <a:r>
              <a:rPr lang="ru-RU" b="1" dirty="0" smtClean="0"/>
              <a:t>3) дети громко плач..т, </a:t>
            </a:r>
            <a:r>
              <a:rPr lang="ru-RU" b="1" dirty="0" err="1" smtClean="0"/>
              <a:t>зре</a:t>
            </a:r>
            <a:r>
              <a:rPr lang="ru-RU" b="1" dirty="0" smtClean="0"/>
              <a:t>..</a:t>
            </a:r>
            <a:r>
              <a:rPr lang="ru-RU" b="1" dirty="0" err="1" smtClean="0"/>
              <a:t>щие</a:t>
            </a:r>
            <a:r>
              <a:rPr lang="ru-RU" b="1" dirty="0" smtClean="0"/>
              <a:t> колосья</a:t>
            </a:r>
            <a:endParaRPr lang="ru-RU" dirty="0" smtClean="0"/>
          </a:p>
          <a:p>
            <a:r>
              <a:rPr lang="ru-RU" b="1" dirty="0" smtClean="0"/>
              <a:t>4) бор..</a:t>
            </a:r>
            <a:r>
              <a:rPr lang="ru-RU" b="1" dirty="0" err="1" smtClean="0"/>
              <a:t>щиеся</a:t>
            </a:r>
            <a:r>
              <a:rPr lang="ru-RU" b="1" dirty="0" smtClean="0"/>
              <a:t> за свободу, пастухи </a:t>
            </a:r>
            <a:r>
              <a:rPr lang="ru-RU" b="1" dirty="0" err="1" smtClean="0"/>
              <a:t>дремл</a:t>
            </a:r>
            <a:r>
              <a:rPr lang="ru-RU" b="1" dirty="0" smtClean="0"/>
              <a:t>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14. В каком ряду в обоих случаях пропущена буква </a:t>
            </a:r>
            <a:r>
              <a:rPr lang="ru-RU" b="1" dirty="0" err="1" smtClean="0"/>
              <a:t>ю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жал..</a:t>
            </a:r>
            <a:r>
              <a:rPr lang="ru-RU" b="1" dirty="0" err="1" smtClean="0"/>
              <a:t>щая</a:t>
            </a:r>
            <a:r>
              <a:rPr lang="ru-RU" b="1" dirty="0" smtClean="0"/>
              <a:t> пчела, </a:t>
            </a:r>
            <a:r>
              <a:rPr lang="ru-RU" b="1" dirty="0" err="1" smtClean="0"/>
              <a:t>кле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коробочку</a:t>
            </a:r>
            <a:endParaRPr lang="ru-RU" dirty="0" smtClean="0"/>
          </a:p>
          <a:p>
            <a:r>
              <a:rPr lang="ru-RU" b="1" dirty="0" smtClean="0"/>
              <a:t>2) пен..</a:t>
            </a:r>
            <a:r>
              <a:rPr lang="ru-RU" b="1" dirty="0" err="1" smtClean="0"/>
              <a:t>щийся</a:t>
            </a:r>
            <a:r>
              <a:rPr lang="ru-RU" b="1" dirty="0" smtClean="0"/>
              <a:t> вал, они </a:t>
            </a:r>
            <a:r>
              <a:rPr lang="ru-RU" b="1" dirty="0" err="1" smtClean="0"/>
              <a:t>крош</a:t>
            </a:r>
            <a:r>
              <a:rPr lang="ru-RU" b="1" dirty="0" smtClean="0"/>
              <a:t>..т хлеб</a:t>
            </a:r>
            <a:endParaRPr lang="ru-RU" dirty="0" smtClean="0"/>
          </a:p>
          <a:p>
            <a:r>
              <a:rPr lang="ru-RU" b="1" dirty="0" smtClean="0"/>
              <a:t>3) они </a:t>
            </a:r>
            <a:r>
              <a:rPr lang="ru-RU" b="1" dirty="0" err="1" smtClean="0"/>
              <a:t>пыш</a:t>
            </a:r>
            <a:r>
              <a:rPr lang="ru-RU" b="1" dirty="0" smtClean="0"/>
              <a:t>..т жаром, они </a:t>
            </a:r>
            <a:r>
              <a:rPr lang="ru-RU" b="1" dirty="0" err="1" smtClean="0"/>
              <a:t>задерж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ла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собака, стел..</a:t>
            </a:r>
            <a:r>
              <a:rPr lang="ru-RU" b="1" dirty="0" err="1" smtClean="0"/>
              <a:t>щийся</a:t>
            </a:r>
            <a:r>
              <a:rPr lang="ru-RU" b="1" dirty="0" smtClean="0"/>
              <a:t> плющ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15. В каком ряду в обоих случаях пропущена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грохоч</a:t>
            </a:r>
            <a:r>
              <a:rPr lang="ru-RU" b="1" dirty="0" smtClean="0"/>
              <a:t>..</a:t>
            </a:r>
            <a:r>
              <a:rPr lang="ru-RU" b="1" dirty="0" err="1" smtClean="0"/>
              <a:t>щие</a:t>
            </a:r>
            <a:r>
              <a:rPr lang="ru-RU" b="1" dirty="0" smtClean="0"/>
              <a:t> звуки, собаки </a:t>
            </a:r>
            <a:r>
              <a:rPr lang="ru-RU" b="1" dirty="0" err="1" smtClean="0"/>
              <a:t>ла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врачи </a:t>
            </a:r>
            <a:r>
              <a:rPr lang="ru-RU" b="1" dirty="0" err="1" smtClean="0"/>
              <a:t>вылеч</a:t>
            </a:r>
            <a:r>
              <a:rPr lang="ru-RU" b="1" dirty="0" smtClean="0"/>
              <a:t>..т, </a:t>
            </a:r>
            <a:r>
              <a:rPr lang="ru-RU" b="1" dirty="0" err="1" smtClean="0"/>
              <a:t>самокле</a:t>
            </a:r>
            <a:r>
              <a:rPr lang="ru-RU" b="1" dirty="0" smtClean="0"/>
              <a:t>..</a:t>
            </a:r>
            <a:r>
              <a:rPr lang="ru-RU" b="1" dirty="0" err="1" smtClean="0"/>
              <a:t>щиеся</a:t>
            </a:r>
            <a:r>
              <a:rPr lang="ru-RU" b="1" dirty="0" smtClean="0"/>
              <a:t> обои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неутиха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грохот, шалуны меч..</a:t>
            </a:r>
            <a:r>
              <a:rPr lang="ru-RU" b="1" dirty="0" err="1" smtClean="0"/>
              <a:t>тся</a:t>
            </a:r>
            <a:r>
              <a:rPr lang="ru-RU" b="1" dirty="0" smtClean="0"/>
              <a:t> в испуге</a:t>
            </a:r>
            <a:endParaRPr lang="ru-RU" dirty="0" smtClean="0"/>
          </a:p>
          <a:p>
            <a:r>
              <a:rPr lang="ru-RU" b="1" dirty="0" smtClean="0"/>
              <a:t>4) малыши </a:t>
            </a:r>
            <a:r>
              <a:rPr lang="ru-RU" b="1" dirty="0" err="1" smtClean="0"/>
              <a:t>бормоч</a:t>
            </a:r>
            <a:r>
              <a:rPr lang="ru-RU" b="1" dirty="0" smtClean="0"/>
              <a:t>..т во сне, </a:t>
            </a:r>
            <a:r>
              <a:rPr lang="ru-RU" b="1" dirty="0" err="1" smtClean="0"/>
              <a:t>трепещ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противник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16. В каком ряду в обоих словах на месте пропуска пишется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погоня..</a:t>
            </a:r>
            <a:r>
              <a:rPr lang="ru-RU" b="1" dirty="0" err="1" smtClean="0"/>
              <a:t>мый</a:t>
            </a:r>
            <a:r>
              <a:rPr lang="ru-RU" b="1" dirty="0" smtClean="0"/>
              <a:t>, он </a:t>
            </a:r>
            <a:r>
              <a:rPr lang="ru-RU" b="1" dirty="0" err="1" smtClean="0"/>
              <a:t>увид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он </a:t>
            </a:r>
            <a:r>
              <a:rPr lang="ru-RU" b="1" dirty="0" err="1" smtClean="0"/>
              <a:t>отверт</a:t>
            </a:r>
            <a:r>
              <a:rPr lang="ru-RU" b="1" dirty="0" smtClean="0"/>
              <a:t>..т, </a:t>
            </a:r>
            <a:r>
              <a:rPr lang="ru-RU" b="1" dirty="0" err="1" smtClean="0"/>
              <a:t>воспринима</a:t>
            </a:r>
            <a:r>
              <a:rPr lang="ru-RU" b="1" dirty="0" smtClean="0"/>
              <a:t>..мая</a:t>
            </a:r>
            <a:endParaRPr lang="ru-RU" dirty="0" smtClean="0"/>
          </a:p>
          <a:p>
            <a:r>
              <a:rPr lang="ru-RU" b="1" dirty="0" smtClean="0"/>
              <a:t>3) он </a:t>
            </a:r>
            <a:r>
              <a:rPr lang="ru-RU" b="1" dirty="0" err="1" smtClean="0"/>
              <a:t>списыва</a:t>
            </a:r>
            <a:r>
              <a:rPr lang="ru-RU" b="1" dirty="0" smtClean="0"/>
              <a:t>..т, </a:t>
            </a:r>
            <a:r>
              <a:rPr lang="ru-RU" b="1" dirty="0" err="1" smtClean="0"/>
              <a:t>неподража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4) застрел..т, </a:t>
            </a:r>
            <a:r>
              <a:rPr lang="ru-RU" b="1" dirty="0" err="1" smtClean="0"/>
              <a:t>уничтожа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Спряжение глаголов с безударным личным окончанием легко определяется по неопределенной форме.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u="sng" dirty="0" smtClean="0"/>
              <a:t>1 спряжение</a:t>
            </a:r>
          </a:p>
          <a:p>
            <a:r>
              <a:rPr lang="ru-RU" b="1" dirty="0" smtClean="0"/>
              <a:t>глаголы брить, стелить, зиждиться</a:t>
            </a:r>
          </a:p>
          <a:p>
            <a:r>
              <a:rPr lang="ru-RU" b="1" dirty="0" smtClean="0"/>
              <a:t>+ все остальные глаголы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u="sng" dirty="0" smtClean="0"/>
              <a:t>2 спряжение</a:t>
            </a:r>
          </a:p>
          <a:p>
            <a:r>
              <a:rPr lang="ru-RU" b="1" dirty="0" smtClean="0"/>
              <a:t>все глаголы на -</a:t>
            </a:r>
            <a:r>
              <a:rPr lang="ru-RU" b="1" dirty="0" err="1" smtClean="0"/>
              <a:t>ить</a:t>
            </a:r>
            <a:r>
              <a:rPr lang="ru-RU" b="1" dirty="0" smtClean="0"/>
              <a:t> (кроме трех слов-исключений)</a:t>
            </a:r>
          </a:p>
          <a:p>
            <a:r>
              <a:rPr lang="ru-RU" b="1" dirty="0" smtClean="0"/>
              <a:t>+11 глаголов: гнать, держать, дышать, видеть, слышать, обидеть, зависеть, </a:t>
            </a:r>
            <a:r>
              <a:rPr lang="ru-RU" b="1" dirty="0" smtClean="0"/>
              <a:t>вертеть</a:t>
            </a:r>
            <a:r>
              <a:rPr lang="ru-RU" b="1" dirty="0" smtClean="0"/>
              <a:t>, </a:t>
            </a:r>
            <a:r>
              <a:rPr lang="ru-RU" b="1" dirty="0" smtClean="0"/>
              <a:t>смотреть, терпеть, ненавидеть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17. В каком ряду в обоих словах на месте пропуска пишется буква 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колыш</a:t>
            </a:r>
            <a:r>
              <a:rPr lang="ru-RU" b="1" dirty="0" smtClean="0"/>
              <a:t>..</a:t>
            </a:r>
            <a:r>
              <a:rPr lang="ru-RU" b="1" dirty="0" err="1" smtClean="0"/>
              <a:t>щиеся</a:t>
            </a:r>
            <a:r>
              <a:rPr lang="ru-RU" b="1" dirty="0" smtClean="0"/>
              <a:t> флаги, крики </a:t>
            </a:r>
            <a:r>
              <a:rPr lang="ru-RU" b="1" dirty="0" err="1" smtClean="0"/>
              <a:t>слыш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2) студенты </a:t>
            </a:r>
            <a:r>
              <a:rPr lang="ru-RU" b="1" dirty="0" err="1" smtClean="0"/>
              <a:t>задерж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плещ</a:t>
            </a:r>
            <a:r>
              <a:rPr lang="ru-RU" b="1" dirty="0" smtClean="0"/>
              <a:t>..</a:t>
            </a:r>
            <a:r>
              <a:rPr lang="ru-RU" b="1" dirty="0" err="1" smtClean="0"/>
              <a:t>щиеся</a:t>
            </a:r>
            <a:r>
              <a:rPr lang="ru-RU" b="1" dirty="0" smtClean="0"/>
              <a:t> дети</a:t>
            </a:r>
            <a:endParaRPr lang="ru-RU" dirty="0" smtClean="0"/>
          </a:p>
          <a:p>
            <a:r>
              <a:rPr lang="ru-RU" b="1" dirty="0" smtClean="0"/>
              <a:t>3) не </a:t>
            </a:r>
            <a:r>
              <a:rPr lang="ru-RU" b="1" dirty="0" err="1" smtClean="0"/>
              <a:t>ищ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добра, дети </a:t>
            </a:r>
            <a:r>
              <a:rPr lang="ru-RU" b="1" dirty="0" err="1" smtClean="0"/>
              <a:t>уч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 в школе</a:t>
            </a:r>
            <a:endParaRPr lang="ru-RU" dirty="0" smtClean="0"/>
          </a:p>
          <a:p>
            <a:r>
              <a:rPr lang="ru-RU" b="1" dirty="0" smtClean="0"/>
              <a:t>4) дети </a:t>
            </a:r>
            <a:r>
              <a:rPr lang="ru-RU" b="1" dirty="0" err="1" smtClean="0"/>
              <a:t>пряч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стон..</a:t>
            </a:r>
            <a:r>
              <a:rPr lang="ru-RU" b="1" dirty="0" err="1" smtClean="0"/>
              <a:t>щие</a:t>
            </a:r>
            <a:r>
              <a:rPr lang="ru-RU" b="1" dirty="0" smtClean="0"/>
              <a:t> чайки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18. В каком ряду в обеих словах на месте пропуска пишется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пил..т, </a:t>
            </a:r>
            <a:r>
              <a:rPr lang="ru-RU" b="1" dirty="0" err="1" smtClean="0"/>
              <a:t>возглавля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2) он </a:t>
            </a:r>
            <a:r>
              <a:rPr lang="ru-RU" b="1" dirty="0" err="1" smtClean="0"/>
              <a:t>пряч</a:t>
            </a:r>
            <a:r>
              <a:rPr lang="ru-RU" b="1" dirty="0" smtClean="0"/>
              <a:t>..т, </a:t>
            </a:r>
            <a:r>
              <a:rPr lang="ru-RU" b="1" dirty="0" err="1" smtClean="0"/>
              <a:t>изуча</a:t>
            </a:r>
            <a:r>
              <a:rPr lang="ru-RU" b="1" dirty="0" smtClean="0"/>
              <a:t>..мая</a:t>
            </a:r>
            <a:endParaRPr lang="ru-RU" dirty="0" smtClean="0"/>
          </a:p>
          <a:p>
            <a:r>
              <a:rPr lang="ru-RU" b="1" dirty="0" smtClean="0"/>
              <a:t>3) он вар..т, выпека..</a:t>
            </a:r>
            <a:r>
              <a:rPr lang="ru-RU" b="1" dirty="0" err="1" smtClean="0"/>
              <a:t>мые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леч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, засева..мая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86512" y="1785926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19. В каком ряду в обоих словах на месте пропуска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дрова пил..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крич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верблюд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трепещ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рыбка, люди </a:t>
            </a:r>
            <a:r>
              <a:rPr lang="ru-RU" b="1" dirty="0" err="1" smtClean="0"/>
              <a:t>дыш</a:t>
            </a:r>
            <a:r>
              <a:rPr lang="ru-RU" b="1" dirty="0" smtClean="0"/>
              <a:t>..т пылью</a:t>
            </a:r>
            <a:endParaRPr lang="ru-RU" dirty="0" smtClean="0"/>
          </a:p>
          <a:p>
            <a:r>
              <a:rPr lang="ru-RU" b="1" dirty="0" smtClean="0"/>
              <a:t>3) призраки </a:t>
            </a:r>
            <a:r>
              <a:rPr lang="ru-RU" b="1" dirty="0" err="1" smtClean="0"/>
              <a:t>пряч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хлопоч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повар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клокоч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поток, топ..</a:t>
            </a:r>
            <a:r>
              <a:rPr lang="ru-RU" b="1" dirty="0" err="1" smtClean="0"/>
              <a:t>тся</a:t>
            </a:r>
            <a:r>
              <a:rPr lang="ru-RU" b="1" dirty="0" smtClean="0"/>
              <a:t> печи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3428992" y="4214818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20. В каком ряду в обоих словах на месте пропуска пишется буква 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паш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землю крестьянин, листья </a:t>
            </a:r>
            <a:r>
              <a:rPr lang="ru-RU" b="1" dirty="0" err="1" smtClean="0"/>
              <a:t>шепч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леч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врач, меч..т икру рыбы</a:t>
            </a:r>
            <a:endParaRPr lang="ru-RU" dirty="0" smtClean="0"/>
          </a:p>
          <a:p>
            <a:r>
              <a:rPr lang="ru-RU" b="1" dirty="0" smtClean="0"/>
              <a:t>3) они добра не </a:t>
            </a:r>
            <a:r>
              <a:rPr lang="ru-RU" b="1" dirty="0" err="1" smtClean="0"/>
              <a:t>ищ</a:t>
            </a:r>
            <a:r>
              <a:rPr lang="ru-RU" b="1" dirty="0" smtClean="0"/>
              <a:t>..т, знач..</a:t>
            </a:r>
            <a:r>
              <a:rPr lang="ru-RU" b="1" dirty="0" err="1" smtClean="0"/>
              <a:t>щееся</a:t>
            </a:r>
            <a:r>
              <a:rPr lang="ru-RU" b="1" dirty="0" smtClean="0"/>
              <a:t> количество книг</a:t>
            </a:r>
            <a:endParaRPr lang="ru-RU" dirty="0" smtClean="0"/>
          </a:p>
          <a:p>
            <a:r>
              <a:rPr lang="ru-RU" b="1" dirty="0" smtClean="0"/>
              <a:t>4) они плач..т, тяжело </a:t>
            </a:r>
            <a:r>
              <a:rPr lang="ru-RU" b="1" dirty="0" err="1" smtClean="0"/>
              <a:t>дыш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зверь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143768" y="221455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21. В каком ряду в обоих словах на месте пропуска пишется одна и та же буква?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шипы кол..</a:t>
            </a:r>
            <a:r>
              <a:rPr lang="ru-RU" b="1" dirty="0" err="1" smtClean="0"/>
              <a:t>тся</a:t>
            </a:r>
            <a:r>
              <a:rPr lang="ru-RU" b="1" dirty="0" smtClean="0"/>
              <a:t>, стел..</a:t>
            </a:r>
            <a:r>
              <a:rPr lang="ru-RU" b="1" dirty="0" err="1" smtClean="0"/>
              <a:t>щийся</a:t>
            </a:r>
            <a:r>
              <a:rPr lang="ru-RU" b="1" dirty="0" smtClean="0"/>
              <a:t> кустарник</a:t>
            </a:r>
            <a:endParaRPr lang="ru-RU" dirty="0" smtClean="0"/>
          </a:p>
          <a:p>
            <a:r>
              <a:rPr lang="ru-RU" b="1" dirty="0" smtClean="0"/>
              <a:t>2) игрок </a:t>
            </a:r>
            <a:r>
              <a:rPr lang="ru-RU" b="1" dirty="0" err="1" smtClean="0"/>
              <a:t>выбеж</a:t>
            </a:r>
            <a:r>
              <a:rPr lang="ru-RU" b="1" dirty="0" smtClean="0"/>
              <a:t>..т, </a:t>
            </a:r>
            <a:r>
              <a:rPr lang="ru-RU" b="1" dirty="0" err="1" smtClean="0"/>
              <a:t>прикрепля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увид</a:t>
            </a:r>
            <a:r>
              <a:rPr lang="ru-RU" b="1" dirty="0" smtClean="0"/>
              <a:t>..л меня, </a:t>
            </a:r>
            <a:r>
              <a:rPr lang="ru-RU" b="1" dirty="0" err="1" smtClean="0"/>
              <a:t>накач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r>
              <a:rPr lang="ru-RU" b="1" dirty="0" smtClean="0"/>
              <a:t> мяч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отмет</a:t>
            </a:r>
            <a:r>
              <a:rPr lang="ru-RU" b="1" dirty="0" smtClean="0"/>
              <a:t>..</a:t>
            </a:r>
            <a:r>
              <a:rPr lang="ru-RU" b="1" dirty="0" err="1" smtClean="0"/>
              <a:t>вший</a:t>
            </a:r>
            <a:r>
              <a:rPr lang="ru-RU" b="1" dirty="0" smtClean="0"/>
              <a:t>, </a:t>
            </a:r>
            <a:r>
              <a:rPr lang="ru-RU" b="1" dirty="0" err="1" smtClean="0"/>
              <a:t>намеч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143768" y="221455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22. В каком ряду в обоих словах на месте пропуска пишется буква 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дыш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выскоч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плач..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изуч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служ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скач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реж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выдерж</a:t>
            </a:r>
            <a:r>
              <a:rPr lang="ru-RU" b="1" dirty="0" smtClean="0"/>
              <a:t>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143768" y="221455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23. В каком ряду в обоих словах на месте пропуска пишется буква 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крош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, они </a:t>
            </a:r>
            <a:r>
              <a:rPr lang="ru-RU" b="1" dirty="0" err="1" smtClean="0"/>
              <a:t>перетащ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блещ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полощ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брызж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наточ</a:t>
            </a:r>
            <a:r>
              <a:rPr lang="ru-RU" b="1" dirty="0" smtClean="0"/>
              <a:t>.. 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слыш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ищ</a:t>
            </a:r>
            <a:r>
              <a:rPr lang="ru-RU" b="1" dirty="0" smtClean="0"/>
              <a:t>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143768" y="221455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24. В каком ряду в обоих словах на месте пропуска пишется буква Ю?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се..</a:t>
            </a:r>
            <a:r>
              <a:rPr lang="ru-RU" b="1" dirty="0" err="1" smtClean="0"/>
              <a:t>щий</a:t>
            </a:r>
            <a:r>
              <a:rPr lang="ru-RU" b="1" dirty="0" smtClean="0"/>
              <a:t> пшеницу, они бор..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испыту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(взгляд), они </a:t>
            </a:r>
            <a:r>
              <a:rPr lang="ru-RU" b="1" dirty="0" err="1" smtClean="0"/>
              <a:t>стро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дорогосто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пропол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ду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(ветер), они </a:t>
            </a:r>
            <a:r>
              <a:rPr lang="ru-RU" b="1" dirty="0" err="1" smtClean="0"/>
              <a:t>очут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 (в незнакомом месте)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215074" y="3929066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25. В каком ряду в обоих словах на месте пропуска пишется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сто..</a:t>
            </a:r>
            <a:r>
              <a:rPr lang="ru-RU" b="1" dirty="0" err="1" smtClean="0"/>
              <a:t>щий</a:t>
            </a:r>
            <a:r>
              <a:rPr lang="ru-RU" b="1" dirty="0" smtClean="0"/>
              <a:t> (дешевле), они </a:t>
            </a:r>
            <a:r>
              <a:rPr lang="ru-RU" b="1" dirty="0" err="1" smtClean="0"/>
              <a:t>высп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раста</a:t>
            </a:r>
            <a:r>
              <a:rPr lang="ru-RU" b="1" dirty="0" smtClean="0"/>
              <a:t>..л</a:t>
            </a:r>
            <a:endParaRPr lang="ru-RU" dirty="0" smtClean="0"/>
          </a:p>
          <a:p>
            <a:r>
              <a:rPr lang="ru-RU" b="1" dirty="0" smtClean="0"/>
              <a:t>2) та..</a:t>
            </a:r>
            <a:r>
              <a:rPr lang="ru-RU" b="1" dirty="0" err="1" smtClean="0"/>
              <a:t>щий</a:t>
            </a:r>
            <a:r>
              <a:rPr lang="ru-RU" b="1" dirty="0" smtClean="0"/>
              <a:t> (снег), они </a:t>
            </a:r>
            <a:r>
              <a:rPr lang="ru-RU" b="1" dirty="0" err="1" smtClean="0"/>
              <a:t>встрет</a:t>
            </a:r>
            <a:r>
              <a:rPr lang="ru-RU" b="1" dirty="0" smtClean="0"/>
              <a:t>..т, </a:t>
            </a:r>
            <a:r>
              <a:rPr lang="ru-RU" b="1" dirty="0" err="1" smtClean="0"/>
              <a:t>ла</a:t>
            </a:r>
            <a:r>
              <a:rPr lang="ru-RU" b="1" dirty="0" smtClean="0"/>
              <a:t>..</a:t>
            </a:r>
            <a:r>
              <a:rPr lang="ru-RU" b="1" dirty="0" err="1" smtClean="0"/>
              <a:t>ть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закле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r>
              <a:rPr lang="ru-RU" b="1" dirty="0" smtClean="0"/>
              <a:t>, они </a:t>
            </a:r>
            <a:r>
              <a:rPr lang="ru-RU" b="1" dirty="0" err="1" smtClean="0"/>
              <a:t>езд</a:t>
            </a:r>
            <a:r>
              <a:rPr lang="ru-RU" b="1" dirty="0" smtClean="0"/>
              <a:t>..т, </a:t>
            </a:r>
            <a:r>
              <a:rPr lang="ru-RU" b="1" dirty="0" err="1" smtClean="0"/>
              <a:t>раска</a:t>
            </a:r>
            <a:r>
              <a:rPr lang="ru-RU" b="1" dirty="0" smtClean="0"/>
              <a:t>..</a:t>
            </a:r>
            <a:r>
              <a:rPr lang="ru-RU" b="1" dirty="0" err="1" smtClean="0"/>
              <a:t>лся</a:t>
            </a:r>
            <a:endParaRPr lang="ru-RU" dirty="0" smtClean="0"/>
          </a:p>
          <a:p>
            <a:r>
              <a:rPr lang="ru-RU" b="1" dirty="0" smtClean="0"/>
              <a:t>4) вер..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выраст</a:t>
            </a:r>
            <a:r>
              <a:rPr lang="ru-RU" b="1" dirty="0" smtClean="0"/>
              <a:t>..т (урожай), </a:t>
            </a:r>
            <a:r>
              <a:rPr lang="ru-RU" b="1" dirty="0" err="1" smtClean="0"/>
              <a:t>измер</a:t>
            </a:r>
            <a:r>
              <a:rPr lang="ru-RU" b="1" dirty="0" smtClean="0"/>
              <a:t>..</a:t>
            </a:r>
            <a:r>
              <a:rPr lang="ru-RU" b="1" dirty="0" err="1" smtClean="0"/>
              <a:t>нный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4286248" y="450057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26. В каком ряду в обоих словах на месте пропуска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крестьяне смел..т пшеницу, стел..</a:t>
            </a:r>
            <a:r>
              <a:rPr lang="ru-RU" b="1" dirty="0" err="1" smtClean="0"/>
              <a:t>щийся</a:t>
            </a:r>
            <a:r>
              <a:rPr lang="ru-RU" b="1" dirty="0" smtClean="0"/>
              <a:t> дым</a:t>
            </a:r>
            <a:endParaRPr lang="ru-RU" dirty="0" smtClean="0"/>
          </a:p>
          <a:p>
            <a:r>
              <a:rPr lang="ru-RU" b="1" dirty="0" smtClean="0"/>
              <a:t>2) жители </a:t>
            </a:r>
            <a:r>
              <a:rPr lang="ru-RU" b="1" dirty="0" err="1" smtClean="0"/>
              <a:t>осмел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не </a:t>
            </a:r>
            <a:r>
              <a:rPr lang="ru-RU" b="1" dirty="0" err="1" smtClean="0"/>
              <a:t>приемл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лжи</a:t>
            </a:r>
            <a:endParaRPr lang="ru-RU" dirty="0" smtClean="0"/>
          </a:p>
          <a:p>
            <a:r>
              <a:rPr lang="ru-RU" b="1" dirty="0" smtClean="0"/>
              <a:t>3) операторы </a:t>
            </a:r>
            <a:r>
              <a:rPr lang="ru-RU" b="1" dirty="0" err="1" smtClean="0"/>
              <a:t>заполн</a:t>
            </a:r>
            <a:r>
              <a:rPr lang="ru-RU" b="1" dirty="0" smtClean="0"/>
              <a:t>..т,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ковыль</a:t>
            </a:r>
            <a:endParaRPr lang="ru-RU" dirty="0" smtClean="0"/>
          </a:p>
          <a:p>
            <a:r>
              <a:rPr lang="ru-RU" b="1" dirty="0" smtClean="0"/>
              <a:t>4) кони </a:t>
            </a:r>
            <a:r>
              <a:rPr lang="ru-RU" b="1" dirty="0" err="1" smtClean="0"/>
              <a:t>дремл</a:t>
            </a:r>
            <a:r>
              <a:rPr lang="ru-RU" b="1" dirty="0" smtClean="0"/>
              <a:t>..т, </a:t>
            </a:r>
            <a:r>
              <a:rPr lang="ru-RU" b="1" dirty="0" err="1" smtClean="0"/>
              <a:t>терп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боль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00892" y="400050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Окончания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1 спряжение</a:t>
            </a:r>
          </a:p>
          <a:p>
            <a:r>
              <a:rPr lang="ru-RU" dirty="0" err="1" smtClean="0"/>
              <a:t>Ут-ют</a:t>
            </a:r>
            <a:endParaRPr lang="ru-RU" dirty="0" smtClean="0"/>
          </a:p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2 спряжение</a:t>
            </a:r>
          </a:p>
          <a:p>
            <a:r>
              <a:rPr lang="ru-RU" dirty="0" err="1" smtClean="0"/>
              <a:t>Ат-ят</a:t>
            </a:r>
            <a:endParaRPr lang="ru-RU" dirty="0" smtClean="0"/>
          </a:p>
          <a:p>
            <a:r>
              <a:rPr lang="ru-RU" dirty="0" smtClean="0"/>
              <a:t>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27. В каком ряду в обоих словах на месте пропуска пишется буква Ю?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се..</a:t>
            </a:r>
            <a:r>
              <a:rPr lang="ru-RU" b="1" dirty="0" err="1" smtClean="0"/>
              <a:t>щий</a:t>
            </a:r>
            <a:r>
              <a:rPr lang="ru-RU" b="1" dirty="0" smtClean="0"/>
              <a:t>, посевы </a:t>
            </a:r>
            <a:r>
              <a:rPr lang="ru-RU" b="1" dirty="0" err="1" smtClean="0"/>
              <a:t>выгор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горю..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сыпл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волну..</a:t>
            </a:r>
            <a:r>
              <a:rPr lang="ru-RU" b="1" dirty="0" err="1" smtClean="0"/>
              <a:t>щийся</a:t>
            </a:r>
            <a:r>
              <a:rPr lang="ru-RU" b="1" dirty="0" smtClean="0"/>
              <a:t>, они </a:t>
            </a:r>
            <a:r>
              <a:rPr lang="ru-RU" b="1" dirty="0" err="1" smtClean="0"/>
              <a:t>вывес</a:t>
            </a:r>
            <a:r>
              <a:rPr lang="ru-RU" b="1" dirty="0" smtClean="0"/>
              <a:t>..т объявление</a:t>
            </a:r>
            <a:endParaRPr lang="ru-RU" dirty="0" smtClean="0"/>
          </a:p>
          <a:p>
            <a:r>
              <a:rPr lang="ru-RU" b="1" dirty="0" smtClean="0"/>
              <a:t>4) бор..</a:t>
            </a:r>
            <a:r>
              <a:rPr lang="ru-RU" b="1" dirty="0" err="1" smtClean="0"/>
              <a:t>щийся</a:t>
            </a:r>
            <a:r>
              <a:rPr lang="ru-RU" b="1" dirty="0" smtClean="0"/>
              <a:t>, они </a:t>
            </a:r>
            <a:r>
              <a:rPr lang="ru-RU" b="1" dirty="0" err="1" smtClean="0"/>
              <a:t>наде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00892" y="400050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28. В каком ряду в обоих словах на месте пропуска пишется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помн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отпор..т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наде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, они </a:t>
            </a:r>
            <a:r>
              <a:rPr lang="ru-RU" b="1" dirty="0" err="1" smtClean="0"/>
              <a:t>раскле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тле..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выгляд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езд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щи </a:t>
            </a:r>
            <a:r>
              <a:rPr lang="ru-RU" b="1" dirty="0" err="1" smtClean="0"/>
              <a:t>выкип</a:t>
            </a:r>
            <a:r>
              <a:rPr lang="ru-RU" b="1" dirty="0" smtClean="0"/>
              <a:t>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929454" y="1785926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29. В каком ряду в обоих словах на месте пропуска пишется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кусты кол..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леч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у доктора</a:t>
            </a:r>
            <a:endParaRPr lang="ru-RU" dirty="0" smtClean="0"/>
          </a:p>
          <a:p>
            <a:r>
              <a:rPr lang="ru-RU" b="1" dirty="0" smtClean="0"/>
              <a:t>2) они </a:t>
            </a:r>
            <a:r>
              <a:rPr lang="ru-RU" b="1" dirty="0" err="1" smtClean="0"/>
              <a:t>крош</a:t>
            </a:r>
            <a:r>
              <a:rPr lang="ru-RU" b="1" dirty="0" smtClean="0"/>
              <a:t>..т хлеб, </a:t>
            </a:r>
            <a:r>
              <a:rPr lang="ru-RU" b="1" dirty="0" err="1" smtClean="0"/>
              <a:t>спе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виноград</a:t>
            </a:r>
            <a:endParaRPr lang="ru-RU" dirty="0" smtClean="0"/>
          </a:p>
          <a:p>
            <a:r>
              <a:rPr lang="ru-RU" b="1" dirty="0" smtClean="0"/>
              <a:t>3) малыши </a:t>
            </a:r>
            <a:r>
              <a:rPr lang="ru-RU" b="1" dirty="0" err="1" smtClean="0"/>
              <a:t>хохоч</a:t>
            </a:r>
            <a:r>
              <a:rPr lang="ru-RU" b="1" dirty="0" smtClean="0"/>
              <a:t>..т, </a:t>
            </a:r>
            <a:r>
              <a:rPr lang="ru-RU" b="1" dirty="0" err="1" smtClean="0"/>
              <a:t>колыш</a:t>
            </a:r>
            <a:r>
              <a:rPr lang="ru-RU" b="1" dirty="0" smtClean="0"/>
              <a:t>..</a:t>
            </a:r>
            <a:r>
              <a:rPr lang="ru-RU" b="1" dirty="0" err="1" smtClean="0"/>
              <a:t>щаяся</a:t>
            </a:r>
            <a:r>
              <a:rPr lang="ru-RU" b="1" dirty="0" smtClean="0"/>
              <a:t> листва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трепещ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рыба, они плохо </a:t>
            </a:r>
            <a:r>
              <a:rPr lang="ru-RU" b="1" dirty="0" err="1" smtClean="0"/>
              <a:t>слыш</a:t>
            </a:r>
            <a:r>
              <a:rPr lang="ru-RU" b="1" dirty="0" smtClean="0"/>
              <a:t>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3357554" y="4000504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30. В каком ряду в обоих словах на месте пропуска пишется буква 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песни </a:t>
            </a:r>
            <a:r>
              <a:rPr lang="ru-RU" b="1" dirty="0" err="1" smtClean="0"/>
              <a:t>слыш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</a:t>
            </a:r>
            <a:r>
              <a:rPr lang="ru-RU" b="1" dirty="0" err="1" smtClean="0"/>
              <a:t>маш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крыльями мельница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клокоч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поток, дома </a:t>
            </a:r>
            <a:r>
              <a:rPr lang="ru-RU" b="1" dirty="0" err="1" smtClean="0"/>
              <a:t>разруш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3) машины </a:t>
            </a:r>
            <a:r>
              <a:rPr lang="ru-RU" b="1" dirty="0" err="1" smtClean="0"/>
              <a:t>задерж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r>
              <a:rPr lang="ru-RU" b="1" dirty="0" smtClean="0"/>
              <a:t>, знач..</a:t>
            </a:r>
            <a:r>
              <a:rPr lang="ru-RU" b="1" dirty="0" err="1" smtClean="0"/>
              <a:t>щееся</a:t>
            </a:r>
            <a:r>
              <a:rPr lang="ru-RU" b="1" dirty="0" smtClean="0"/>
              <a:t> количество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хлопоч</a:t>
            </a:r>
            <a:r>
              <a:rPr lang="ru-RU" b="1" dirty="0" smtClean="0"/>
              <a:t>..</a:t>
            </a:r>
            <a:r>
              <a:rPr lang="ru-RU" b="1" dirty="0" err="1" smtClean="0"/>
              <a:t>щая</a:t>
            </a:r>
            <a:r>
              <a:rPr lang="ru-RU" b="1" dirty="0" smtClean="0"/>
              <a:t> у печки хозяйка, огни </a:t>
            </a:r>
            <a:r>
              <a:rPr lang="ru-RU" b="1" dirty="0" err="1" smtClean="0"/>
              <a:t>блещ</a:t>
            </a:r>
            <a:r>
              <a:rPr lang="ru-RU" b="1" dirty="0" smtClean="0"/>
              <a:t>..т;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58016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31. В каком ряду в обоих словах на месте пропуска пишется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 ветром, </a:t>
            </a:r>
            <a:r>
              <a:rPr lang="ru-RU" b="1" dirty="0" err="1" smtClean="0"/>
              <a:t>раста</a:t>
            </a:r>
            <a:r>
              <a:rPr lang="ru-RU" b="1" dirty="0" smtClean="0"/>
              <a:t>..т весной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неприкаса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, выгон..т</a:t>
            </a:r>
            <a:endParaRPr lang="ru-RU" dirty="0" smtClean="0"/>
          </a:p>
          <a:p>
            <a:r>
              <a:rPr lang="ru-RU" b="1" dirty="0" smtClean="0"/>
              <a:t>3) не </a:t>
            </a:r>
            <a:r>
              <a:rPr lang="ru-RU" b="1" dirty="0" err="1" smtClean="0"/>
              <a:t>удерж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, </a:t>
            </a:r>
            <a:r>
              <a:rPr lang="ru-RU" b="1" dirty="0" err="1" smtClean="0"/>
              <a:t>привлека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4) стел..</a:t>
            </a:r>
            <a:r>
              <a:rPr lang="ru-RU" b="1" dirty="0" err="1" smtClean="0"/>
              <a:t>тся</a:t>
            </a:r>
            <a:r>
              <a:rPr lang="ru-RU" b="1" dirty="0" smtClean="0"/>
              <a:t> ковыль, всеми гон..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858016" y="485776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32. В каком ряду в обоих словах на месте пропуска пишется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 расцвета..т, </a:t>
            </a:r>
            <a:r>
              <a:rPr lang="ru-RU" b="1" dirty="0" err="1" smtClean="0"/>
              <a:t>слыш</a:t>
            </a:r>
            <a:r>
              <a:rPr lang="ru-RU" b="1" dirty="0" smtClean="0"/>
              <a:t>..мая</a:t>
            </a:r>
            <a:endParaRPr lang="ru-RU" dirty="0" smtClean="0"/>
          </a:p>
          <a:p>
            <a:r>
              <a:rPr lang="ru-RU" b="1" dirty="0" smtClean="0"/>
              <a:t>2) он </a:t>
            </a:r>
            <a:r>
              <a:rPr lang="ru-RU" b="1" dirty="0" err="1" smtClean="0"/>
              <a:t>надева</a:t>
            </a:r>
            <a:r>
              <a:rPr lang="ru-RU" b="1" dirty="0" smtClean="0"/>
              <a:t>..т, </a:t>
            </a:r>
            <a:r>
              <a:rPr lang="ru-RU" b="1" dirty="0" err="1" smtClean="0"/>
              <a:t>выбира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3) он </a:t>
            </a:r>
            <a:r>
              <a:rPr lang="ru-RU" b="1" dirty="0" err="1" smtClean="0"/>
              <a:t>задерж</a:t>
            </a:r>
            <a:r>
              <a:rPr lang="ru-RU" b="1" dirty="0" smtClean="0"/>
              <a:t>..т, </a:t>
            </a:r>
            <a:r>
              <a:rPr lang="ru-RU" b="1" dirty="0" err="1" smtClean="0"/>
              <a:t>сопровожда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4) он распил..т, </a:t>
            </a:r>
            <a:r>
              <a:rPr lang="ru-RU" b="1" dirty="0" err="1" smtClean="0"/>
              <a:t>чита</a:t>
            </a:r>
            <a:r>
              <a:rPr lang="ru-RU" b="1" dirty="0" smtClean="0"/>
              <a:t>..мая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500826" y="3500438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33. В каком примере в обоих случаях пропущена одна и та же буква?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Ласковый </a:t>
            </a:r>
            <a:r>
              <a:rPr lang="ru-RU" b="1" dirty="0" err="1" smtClean="0"/>
              <a:t>маш</a:t>
            </a:r>
            <a:r>
              <a:rPr lang="ru-RU" b="1" dirty="0" smtClean="0"/>
              <a:t>..т вершинами лес, солнце приветливей смотр..т с небес.</a:t>
            </a:r>
            <a:endParaRPr lang="ru-RU" dirty="0" smtClean="0"/>
          </a:p>
          <a:p>
            <a:r>
              <a:rPr lang="ru-RU" b="1" dirty="0" smtClean="0"/>
              <a:t>2) Не буд..те закаляться — не </a:t>
            </a:r>
            <a:r>
              <a:rPr lang="ru-RU" b="1" dirty="0" err="1" smtClean="0"/>
              <a:t>выдерж</a:t>
            </a:r>
            <a:r>
              <a:rPr lang="ru-RU" b="1" dirty="0" smtClean="0"/>
              <a:t>..те всех трудностей похода.</a:t>
            </a:r>
            <a:endParaRPr lang="ru-RU" dirty="0" smtClean="0"/>
          </a:p>
          <a:p>
            <a:r>
              <a:rPr lang="ru-RU" b="1" dirty="0" smtClean="0"/>
              <a:t>3) Что </a:t>
            </a:r>
            <a:r>
              <a:rPr lang="ru-RU" b="1" dirty="0" err="1" smtClean="0"/>
              <a:t>накрош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, то и </a:t>
            </a:r>
            <a:r>
              <a:rPr lang="ru-RU" b="1" dirty="0" err="1" smtClean="0"/>
              <a:t>выхлеба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smtClean="0"/>
              <a:t>4) Снова замерло все до рассвета, — дверь не </a:t>
            </a:r>
            <a:r>
              <a:rPr lang="ru-RU" b="1" dirty="0" err="1" smtClean="0"/>
              <a:t>скрипн</a:t>
            </a:r>
            <a:r>
              <a:rPr lang="ru-RU" b="1" dirty="0" smtClean="0"/>
              <a:t>..т, не </a:t>
            </a:r>
            <a:r>
              <a:rPr lang="ru-RU" b="1" dirty="0" err="1" smtClean="0"/>
              <a:t>вспыхн</a:t>
            </a:r>
            <a:r>
              <a:rPr lang="ru-RU" b="1" dirty="0" smtClean="0"/>
              <a:t>..т огонь.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429520" y="714356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34. В каком ряду в обоих словах на месте пропуска пишется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та..т, </a:t>
            </a:r>
            <a:r>
              <a:rPr lang="ru-RU" b="1" dirty="0" err="1" smtClean="0"/>
              <a:t>дремл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посе</a:t>
            </a:r>
            <a:r>
              <a:rPr lang="ru-RU" b="1" dirty="0" smtClean="0"/>
              <a:t>..т, </a:t>
            </a:r>
            <a:r>
              <a:rPr lang="ru-RU" b="1" dirty="0" err="1" smtClean="0"/>
              <a:t>пожина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дыш</a:t>
            </a:r>
            <a:r>
              <a:rPr lang="ru-RU" b="1" dirty="0" smtClean="0"/>
              <a:t>..т, </a:t>
            </a:r>
            <a:r>
              <a:rPr lang="ru-RU" b="1" dirty="0" err="1" smtClean="0"/>
              <a:t>вздыха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увид</a:t>
            </a:r>
            <a:r>
              <a:rPr lang="ru-RU" b="1" dirty="0" smtClean="0"/>
              <a:t>..т, выгон..т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357950" y="164305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35. В каком ряду в обоих словах на месте пропуска пишется буква А?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они </a:t>
            </a:r>
            <a:r>
              <a:rPr lang="ru-RU" b="1" dirty="0" err="1" smtClean="0"/>
              <a:t>держ</a:t>
            </a:r>
            <a:r>
              <a:rPr lang="ru-RU" b="1" dirty="0" smtClean="0"/>
              <a:t>..т, </a:t>
            </a:r>
            <a:r>
              <a:rPr lang="ru-RU" b="1" dirty="0" err="1" smtClean="0"/>
              <a:t>дыш</a:t>
            </a:r>
            <a:r>
              <a:rPr lang="ru-RU" b="1" dirty="0" smtClean="0"/>
              <a:t>&lt;..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r>
              <a:rPr lang="ru-RU" b="1" dirty="0" smtClean="0"/>
              <a:t>2) все смотр..т, </a:t>
            </a:r>
            <a:r>
              <a:rPr lang="ru-RU" b="1" dirty="0" err="1" smtClean="0"/>
              <a:t>слыш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разуч</a:t>
            </a:r>
            <a:r>
              <a:rPr lang="ru-RU" b="1" dirty="0" smtClean="0"/>
              <a:t>..т, кол..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выключ</a:t>
            </a:r>
            <a:r>
              <a:rPr lang="ru-RU" b="1" dirty="0" smtClean="0"/>
              <a:t>..т, </a:t>
            </a:r>
            <a:r>
              <a:rPr lang="ru-RU" b="1" dirty="0" err="1" smtClean="0"/>
              <a:t>реж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357950" y="164305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36. В каком ряду в обоих словах на месте пропуска пишется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жал..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грохоч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2) ран..</a:t>
            </a:r>
            <a:r>
              <a:rPr lang="ru-RU" b="1" dirty="0" err="1" smtClean="0"/>
              <a:t>щий</a:t>
            </a:r>
            <a:r>
              <a:rPr lang="ru-RU" b="1" dirty="0" smtClean="0"/>
              <a:t>, </a:t>
            </a:r>
            <a:r>
              <a:rPr lang="ru-RU" b="1" dirty="0" err="1" smtClean="0"/>
              <a:t>наде</a:t>
            </a:r>
            <a:r>
              <a:rPr lang="ru-RU" b="1" dirty="0" smtClean="0"/>
              <a:t>..</a:t>
            </a:r>
            <a:r>
              <a:rPr lang="ru-RU" b="1" dirty="0" err="1" smtClean="0"/>
              <a:t>лся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хвал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они </a:t>
            </a:r>
            <a:r>
              <a:rPr lang="ru-RU" b="1" dirty="0" err="1" smtClean="0"/>
              <a:t>муч</a:t>
            </a:r>
            <a:r>
              <a:rPr lang="ru-RU" b="1" dirty="0" smtClean="0"/>
              <a:t>..т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хол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, все </a:t>
            </a:r>
            <a:r>
              <a:rPr lang="ru-RU" b="1" dirty="0" err="1" smtClean="0"/>
              <a:t>мерещ</a:t>
            </a:r>
            <a:r>
              <a:rPr lang="ru-RU" b="1" dirty="0" smtClean="0"/>
              <a:t>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357950" y="1643050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Обратите внимание на схожесть окончаний глаголов с суффиксами причастий!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Пишите в действительных причастиях, образованных от глаголов I спряжения, -</a:t>
            </a:r>
            <a:r>
              <a:rPr lang="ru-RU" b="1" dirty="0" err="1" smtClean="0"/>
              <a:t>ущ</a:t>
            </a:r>
            <a:r>
              <a:rPr lang="ru-RU" b="1" dirty="0" smtClean="0"/>
              <a:t>-, -</a:t>
            </a:r>
            <a:r>
              <a:rPr lang="ru-RU" b="1" dirty="0" err="1" smtClean="0"/>
              <a:t>ющ</a:t>
            </a:r>
            <a:r>
              <a:rPr lang="ru-RU" b="1" dirty="0" smtClean="0"/>
              <a:t>-, -ем-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Пишите в действительных причастиях, образованных от глаголов II спряжения, -</a:t>
            </a:r>
            <a:r>
              <a:rPr lang="ru-RU" b="1" dirty="0" err="1" smtClean="0"/>
              <a:t>ащ</a:t>
            </a:r>
            <a:r>
              <a:rPr lang="ru-RU" b="1" dirty="0" smtClean="0"/>
              <a:t>-, -</a:t>
            </a:r>
            <a:r>
              <a:rPr lang="ru-RU" b="1" dirty="0" err="1" smtClean="0"/>
              <a:t>ящ</a:t>
            </a:r>
            <a:r>
              <a:rPr lang="ru-RU" b="1" dirty="0" smtClean="0"/>
              <a:t>-, -им-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37. В каком ряду в обоих словах на месте пропуска пишется буква 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кле</a:t>
            </a:r>
            <a:r>
              <a:rPr lang="ru-RU" b="1" dirty="0" smtClean="0"/>
              <a:t>..мая, </a:t>
            </a:r>
            <a:r>
              <a:rPr lang="ru-RU" b="1" dirty="0" err="1" smtClean="0"/>
              <a:t>двига</a:t>
            </a:r>
            <a:r>
              <a:rPr lang="ru-RU" b="1" dirty="0" smtClean="0"/>
              <a:t>..мая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ненавид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, </a:t>
            </a:r>
            <a:r>
              <a:rPr lang="ru-RU" b="1" dirty="0" err="1" smtClean="0"/>
              <a:t>разреша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муч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r>
              <a:rPr lang="ru-RU" b="1" dirty="0" smtClean="0"/>
              <a:t>, </a:t>
            </a:r>
            <a:r>
              <a:rPr lang="ru-RU" b="1" dirty="0" err="1" smtClean="0"/>
              <a:t>организу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4) наказу..</a:t>
            </a:r>
            <a:r>
              <a:rPr lang="ru-RU" b="1" dirty="0" err="1" smtClean="0"/>
              <a:t>мый</a:t>
            </a:r>
            <a:r>
              <a:rPr lang="ru-RU" b="1" dirty="0" smtClean="0"/>
              <a:t>, </a:t>
            </a:r>
            <a:r>
              <a:rPr lang="ru-RU" b="1" dirty="0" err="1" smtClean="0"/>
              <a:t>колебл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00892" y="3000372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38. В каком ряду в обоих словах на месте пропуска пишется буква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кол..</a:t>
            </a:r>
            <a:r>
              <a:rPr lang="ru-RU" b="1" dirty="0" err="1" smtClean="0"/>
              <a:t>шься</a:t>
            </a:r>
            <a:r>
              <a:rPr lang="ru-RU" b="1" dirty="0" smtClean="0"/>
              <a:t>, </a:t>
            </a:r>
            <a:r>
              <a:rPr lang="ru-RU" b="1" dirty="0" err="1" smtClean="0"/>
              <a:t>откручива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выпуст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, </a:t>
            </a:r>
            <a:r>
              <a:rPr lang="ru-RU" b="1" dirty="0" err="1" smtClean="0"/>
              <a:t>выделя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3) выдел..</a:t>
            </a:r>
            <a:r>
              <a:rPr lang="ru-RU" b="1" dirty="0" err="1" smtClean="0"/>
              <a:t>шь</a:t>
            </a:r>
            <a:r>
              <a:rPr lang="ru-RU" b="1" dirty="0" smtClean="0"/>
              <a:t>, знач..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выпровод</a:t>
            </a:r>
            <a:r>
              <a:rPr lang="ru-RU" b="1" dirty="0" smtClean="0"/>
              <a:t>..</a:t>
            </a:r>
            <a:r>
              <a:rPr lang="ru-RU" b="1" dirty="0" err="1" smtClean="0"/>
              <a:t>шь</a:t>
            </a:r>
            <a:r>
              <a:rPr lang="ru-RU" b="1" dirty="0" smtClean="0"/>
              <a:t>, </a:t>
            </a:r>
            <a:r>
              <a:rPr lang="ru-RU" b="1" dirty="0" err="1" smtClean="0"/>
              <a:t>назнача</a:t>
            </a:r>
            <a:r>
              <a:rPr lang="ru-RU" b="1" dirty="0" smtClean="0"/>
              <a:t>..</a:t>
            </a:r>
            <a:r>
              <a:rPr lang="ru-RU" b="1" dirty="0" err="1" smtClean="0"/>
              <a:t>мый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00892" y="3000372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39. В каком ряду в обоих словах на месте пропуска пишется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они трат..т, трав..</a:t>
            </a:r>
            <a:r>
              <a:rPr lang="ru-RU" b="1" dirty="0" err="1" smtClean="0"/>
              <a:t>щие</a:t>
            </a:r>
            <a:r>
              <a:rPr lang="ru-RU" b="1" dirty="0" smtClean="0"/>
              <a:t> крыс</a:t>
            </a:r>
            <a:endParaRPr lang="ru-RU" dirty="0" smtClean="0"/>
          </a:p>
          <a:p>
            <a:r>
              <a:rPr lang="ru-RU" b="1" dirty="0" smtClean="0"/>
              <a:t>2) они лов..т, бушу..</a:t>
            </a:r>
            <a:r>
              <a:rPr lang="ru-RU" b="1" dirty="0" err="1" smtClean="0"/>
              <a:t>щие</a:t>
            </a:r>
            <a:endParaRPr lang="ru-RU" dirty="0" smtClean="0"/>
          </a:p>
          <a:p>
            <a:r>
              <a:rPr lang="ru-RU" b="1" dirty="0" smtClean="0"/>
              <a:t>3) они растрат..т, стел..</a:t>
            </a:r>
            <a:r>
              <a:rPr lang="ru-RU" b="1" dirty="0" err="1" smtClean="0"/>
              <a:t>щийся</a:t>
            </a:r>
            <a:endParaRPr lang="ru-RU" dirty="0" smtClean="0"/>
          </a:p>
          <a:p>
            <a:r>
              <a:rPr lang="ru-RU" b="1" dirty="0" smtClean="0"/>
              <a:t>4) </a:t>
            </a:r>
            <a:r>
              <a:rPr lang="ru-RU" b="1" dirty="0" err="1" smtClean="0"/>
              <a:t>бре</a:t>
            </a:r>
            <a:r>
              <a:rPr lang="ru-RU" b="1" dirty="0" smtClean="0"/>
              <a:t>..т бороду, мол..</a:t>
            </a:r>
            <a:r>
              <a:rPr lang="ru-RU" b="1" dirty="0" err="1" smtClean="0"/>
              <a:t>щий</a:t>
            </a:r>
            <a:r>
              <a:rPr lang="ru-RU" b="1" dirty="0" smtClean="0"/>
              <a:t> о пощаде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7000892" y="1428736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40. В каком ряду в обоих словах на месте пропуска пишется буква 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</a:t>
            </a:r>
            <a:r>
              <a:rPr lang="ru-RU" b="1" dirty="0" err="1" smtClean="0"/>
              <a:t>леле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сына, у нас не кур..т</a:t>
            </a:r>
            <a:endParaRPr lang="ru-RU" dirty="0" smtClean="0"/>
          </a:p>
          <a:p>
            <a:r>
              <a:rPr lang="ru-RU" b="1" dirty="0" smtClean="0"/>
              <a:t>2) </a:t>
            </a:r>
            <a:r>
              <a:rPr lang="ru-RU" b="1" dirty="0" err="1" smtClean="0"/>
              <a:t>плав</a:t>
            </a:r>
            <a:r>
              <a:rPr lang="ru-RU" b="1" dirty="0" smtClean="0"/>
              <a:t>..</a:t>
            </a:r>
            <a:r>
              <a:rPr lang="ru-RU" b="1" dirty="0" err="1" smtClean="0"/>
              <a:t>щийся</a:t>
            </a:r>
            <a:r>
              <a:rPr lang="ru-RU" b="1" dirty="0" smtClean="0"/>
              <a:t> металл, туманы стел..</a:t>
            </a:r>
            <a:r>
              <a:rPr lang="ru-RU" b="1" dirty="0" err="1" smtClean="0"/>
              <a:t>тся</a:t>
            </a:r>
            <a:endParaRPr lang="ru-RU" dirty="0" smtClean="0"/>
          </a:p>
          <a:p>
            <a:r>
              <a:rPr lang="ru-RU" b="1" dirty="0" smtClean="0"/>
              <a:t>3) </a:t>
            </a:r>
            <a:r>
              <a:rPr lang="ru-RU" b="1" dirty="0" err="1" smtClean="0"/>
              <a:t>езд</a:t>
            </a:r>
            <a:r>
              <a:rPr lang="ru-RU" b="1" dirty="0" smtClean="0"/>
              <a:t>..</a:t>
            </a:r>
            <a:r>
              <a:rPr lang="ru-RU" b="1" dirty="0" err="1" smtClean="0"/>
              <a:t>щий</a:t>
            </a:r>
            <a:r>
              <a:rPr lang="ru-RU" b="1" dirty="0" smtClean="0"/>
              <a:t> верхом, </a:t>
            </a:r>
            <a:r>
              <a:rPr lang="ru-RU" b="1" dirty="0" err="1" smtClean="0"/>
              <a:t>терп</a:t>
            </a:r>
            <a:r>
              <a:rPr lang="ru-RU" b="1" dirty="0" smtClean="0"/>
              <a:t>..т бедствие</a:t>
            </a:r>
            <a:endParaRPr lang="ru-RU" dirty="0" smtClean="0"/>
          </a:p>
          <a:p>
            <a:r>
              <a:rPr lang="ru-RU" b="1" dirty="0" smtClean="0"/>
              <a:t>4) беды стар..т, спортсмены бор..</a:t>
            </a:r>
            <a:r>
              <a:rPr lang="ru-RU" b="1" dirty="0" err="1" smtClean="0"/>
              <a:t>тся</a:t>
            </a: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3500430" y="4071942"/>
            <a:ext cx="1500198" cy="150017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Глаголы </a:t>
            </a:r>
            <a:r>
              <a:rPr lang="ru-RU" b="1" dirty="0" err="1" smtClean="0"/>
              <a:t>лаЯть</a:t>
            </a:r>
            <a:r>
              <a:rPr lang="ru-RU" b="1" dirty="0" smtClean="0"/>
              <a:t>, </a:t>
            </a:r>
            <a:r>
              <a:rPr lang="ru-RU" b="1" dirty="0" err="1" smtClean="0"/>
              <a:t>блеЯть</a:t>
            </a:r>
            <a:r>
              <a:rPr lang="ru-RU" b="1" dirty="0" smtClean="0"/>
              <a:t>, </a:t>
            </a:r>
            <a:r>
              <a:rPr lang="ru-RU" b="1" dirty="0" err="1" smtClean="0"/>
              <a:t>каЯться</a:t>
            </a:r>
            <a:r>
              <a:rPr lang="ru-RU" b="1" dirty="0" smtClean="0"/>
              <a:t>, </a:t>
            </a:r>
            <a:r>
              <a:rPr lang="ru-RU" b="1" dirty="0" err="1" smtClean="0"/>
              <a:t>веЯть</a:t>
            </a:r>
            <a:r>
              <a:rPr lang="ru-RU" b="1" dirty="0" smtClean="0"/>
              <a:t>, </a:t>
            </a:r>
            <a:r>
              <a:rPr lang="ru-RU" b="1" dirty="0" err="1" smtClean="0"/>
              <a:t>лелеЯть</a:t>
            </a:r>
            <a:r>
              <a:rPr lang="ru-RU" b="1" dirty="0" smtClean="0"/>
              <a:t>, </a:t>
            </a:r>
            <a:r>
              <a:rPr lang="ru-RU" b="1" dirty="0" err="1" smtClean="0"/>
              <a:t>маЯться</a:t>
            </a:r>
            <a:r>
              <a:rPr lang="ru-RU" b="1" dirty="0" smtClean="0"/>
              <a:t>, </a:t>
            </a:r>
            <a:r>
              <a:rPr lang="ru-RU" b="1" dirty="0" err="1" smtClean="0"/>
              <a:t>надеЯться</a:t>
            </a:r>
            <a:r>
              <a:rPr lang="ru-RU" b="1" dirty="0" smtClean="0"/>
              <a:t>, </a:t>
            </a:r>
            <a:r>
              <a:rPr lang="ru-RU" b="1" dirty="0" err="1" smtClean="0"/>
              <a:t>чуЯть</a:t>
            </a:r>
            <a:r>
              <a:rPr lang="ru-RU" b="1" dirty="0" smtClean="0"/>
              <a:t>, </a:t>
            </a:r>
            <a:r>
              <a:rPr lang="ru-RU" b="1" dirty="0" err="1" smtClean="0"/>
              <a:t>чаЯть</a:t>
            </a:r>
            <a:r>
              <a:rPr lang="ru-RU" b="1" dirty="0" smtClean="0"/>
              <a:t>, </a:t>
            </a:r>
            <a:r>
              <a:rPr lang="ru-RU" b="1" dirty="0" err="1" smtClean="0"/>
              <a:t>хаЯть</a:t>
            </a:r>
            <a:r>
              <a:rPr lang="ru-RU" b="1" dirty="0" smtClean="0"/>
              <a:t>, </a:t>
            </a:r>
            <a:r>
              <a:rPr lang="ru-RU" b="1" dirty="0" err="1" smtClean="0"/>
              <a:t>реЯть</a:t>
            </a:r>
            <a:r>
              <a:rPr lang="ru-RU" b="1" dirty="0" smtClean="0"/>
              <a:t>, </a:t>
            </a:r>
            <a:r>
              <a:rPr lang="ru-RU" b="1" dirty="0" err="1" smtClean="0"/>
              <a:t>сеЯть</a:t>
            </a:r>
            <a:r>
              <a:rPr lang="ru-RU" b="1" dirty="0" smtClean="0"/>
              <a:t>, </a:t>
            </a:r>
            <a:r>
              <a:rPr lang="ru-RU" b="1" dirty="0" err="1" smtClean="0"/>
              <a:t>таЯть</a:t>
            </a:r>
            <a:r>
              <a:rPr lang="ru-RU" b="1" dirty="0" smtClean="0"/>
              <a:t> относятся к I </a:t>
            </a:r>
            <a:r>
              <a:rPr lang="ru-RU" b="1" dirty="0" err="1" smtClean="0"/>
              <a:t>cпряжению</a:t>
            </a:r>
            <a:r>
              <a:rPr lang="ru-RU" b="1" dirty="0" smtClean="0"/>
              <a:t>!</a:t>
            </a:r>
            <a:endParaRPr lang="ru-RU" dirty="0" smtClean="0"/>
          </a:p>
          <a:p>
            <a:r>
              <a:rPr lang="ru-RU" b="1" dirty="0" smtClean="0"/>
              <a:t>Но: </a:t>
            </a:r>
            <a:r>
              <a:rPr lang="ru-RU" b="1" dirty="0" err="1" smtClean="0"/>
              <a:t>клеИть</a:t>
            </a:r>
            <a:r>
              <a:rPr lang="ru-RU" b="1" dirty="0" smtClean="0"/>
              <a:t>!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Как правильно определить спряжение и не ошибиться в выборе окончания глагола или суффикса причастия?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Сразу ставьте глагол в неопределенную форму, </a:t>
            </a:r>
          </a:p>
          <a:p>
            <a:r>
              <a:rPr lang="ru-RU" b="1" dirty="0" smtClean="0"/>
              <a:t>а затем смотрите, на что оканчивается инфинитив, </a:t>
            </a:r>
          </a:p>
          <a:p>
            <a:r>
              <a:rPr lang="ru-RU" b="1" dirty="0" smtClean="0"/>
              <a:t>и, соответственно, пишите окончание или суффикс.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b="1" dirty="0" smtClean="0"/>
              <a:t>Возьмем, к примеру, слово </a:t>
            </a:r>
            <a:r>
              <a:rPr lang="ru-RU" b="1" dirty="0" err="1" smtClean="0"/>
              <a:t>открыва</a:t>
            </a:r>
            <a:r>
              <a:rPr lang="ru-RU" b="1" dirty="0" smtClean="0"/>
              <a:t>..т.</a:t>
            </a:r>
          </a:p>
          <a:p>
            <a:r>
              <a:rPr lang="ru-RU" b="1" dirty="0" smtClean="0"/>
              <a:t>Н.ф. — </a:t>
            </a:r>
            <a:r>
              <a:rPr lang="ru-RU" b="1" dirty="0" err="1" smtClean="0"/>
              <a:t>открывАТЬ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Значит, это глагол I спряжения, </a:t>
            </a:r>
          </a:p>
          <a:p>
            <a:r>
              <a:rPr lang="ru-RU" b="1" dirty="0" smtClean="0"/>
              <a:t>в ед.ч. пишем -ешь, </a:t>
            </a:r>
            <a:r>
              <a:rPr lang="ru-RU" b="1" dirty="0" err="1" smtClean="0"/>
              <a:t>ет</a:t>
            </a:r>
            <a:r>
              <a:rPr lang="ru-RU" b="1" dirty="0" smtClean="0"/>
              <a:t>, </a:t>
            </a:r>
          </a:p>
          <a:p>
            <a:r>
              <a:rPr lang="ru-RU" b="1" dirty="0" smtClean="0"/>
              <a:t>во мн. ч. — ем, -</a:t>
            </a:r>
            <a:r>
              <a:rPr lang="ru-RU" b="1" dirty="0" err="1" smtClean="0"/>
              <a:t>ете</a:t>
            </a:r>
            <a:r>
              <a:rPr lang="ru-RU" b="1" dirty="0" smtClean="0"/>
              <a:t>, -ют, </a:t>
            </a:r>
          </a:p>
          <a:p>
            <a:r>
              <a:rPr lang="ru-RU" b="1" dirty="0" smtClean="0"/>
              <a:t>а в причастии -</a:t>
            </a:r>
            <a:r>
              <a:rPr lang="ru-RU" b="1" dirty="0" err="1" smtClean="0"/>
              <a:t>ющ</a:t>
            </a:r>
            <a:r>
              <a:rPr lang="ru-RU" b="1" dirty="0" smtClean="0"/>
              <a:t>: </a:t>
            </a:r>
            <a:r>
              <a:rPr lang="ru-RU" b="1" dirty="0" err="1" smtClean="0"/>
              <a:t>открываЮЩий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Какого спряжения глагол </a:t>
            </a:r>
            <a:r>
              <a:rPr lang="ru-RU" b="1" dirty="0" err="1" smtClean="0"/>
              <a:t>терп</a:t>
            </a:r>
            <a:r>
              <a:rPr lang="ru-RU" b="1" dirty="0" smtClean="0"/>
              <a:t>..т? </a:t>
            </a:r>
          </a:p>
          <a:p>
            <a:r>
              <a:rPr lang="ru-RU" b="1" dirty="0" smtClean="0"/>
              <a:t>Н.ф. — </a:t>
            </a:r>
            <a:r>
              <a:rPr lang="ru-RU" b="1" dirty="0" err="1" smtClean="0"/>
              <a:t>терпЕТЬ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Казалось бы, это глагол I спряжения, но именно подобное бездумное рассуждение и приводит к «ошибкам в вариантах, где производящие слова являются исключением»! </a:t>
            </a:r>
          </a:p>
          <a:p>
            <a:r>
              <a:rPr lang="ru-RU" b="1" dirty="0" smtClean="0"/>
              <a:t>Обратите внимание: глагол терпеть — исключение, следовательно, у него окончания II спряжения: </a:t>
            </a:r>
            <a:r>
              <a:rPr lang="ru-RU" b="1" dirty="0" err="1" smtClean="0"/>
              <a:t>терпИТ</a:t>
            </a:r>
            <a:r>
              <a:rPr lang="ru-RU" b="1" dirty="0" smtClean="0"/>
              <a:t> — </a:t>
            </a:r>
            <a:r>
              <a:rPr lang="ru-RU" b="1" dirty="0" err="1" smtClean="0"/>
              <a:t>терпЯТ</a:t>
            </a:r>
            <a:r>
              <a:rPr lang="ru-RU" b="1" dirty="0" smtClean="0"/>
              <a:t>, а в причастии суффикс -ЯЩ-: </a:t>
            </a:r>
            <a:r>
              <a:rPr lang="ru-RU" b="1" dirty="0" err="1" smtClean="0"/>
              <a:t>терпЯЩий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3087</Words>
  <PresentationFormat>Экран (4:3)</PresentationFormat>
  <Paragraphs>295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Задание А15 </vt:lpstr>
      <vt:lpstr>Задание: В каком ряду в обоих словах на месте пропуска пишется буква (буква указана)? </vt:lpstr>
      <vt:lpstr>Спряжение глаголов с безударным личным окончанием легко определяется по неопределенной форме. </vt:lpstr>
      <vt:lpstr>Окончания глаголов</vt:lpstr>
      <vt:lpstr>Обратите внимание на схожесть окончаний глаголов с суффиксами причастий!  </vt:lpstr>
      <vt:lpstr>Обратите внимание! </vt:lpstr>
      <vt:lpstr>Как правильно определить спряжение и не ошибиться в выборе окончания глагола или суффикса причастия?</vt:lpstr>
      <vt:lpstr>Слайд 8</vt:lpstr>
      <vt:lpstr>Обратите внимание! </vt:lpstr>
      <vt:lpstr>Всегда определяйте вид глагола — совершенный или несовершенный, а иначе легко можно ошибиться в выборе правильного окончания. </vt:lpstr>
      <vt:lpstr>Слайд 11</vt:lpstr>
      <vt:lpstr>Слайд 12</vt:lpstr>
      <vt:lpstr>В каком ряду в обоих случаях пропущена буква я? </vt:lpstr>
      <vt:lpstr>1. В каком ряду в обоих случаях пропущена одна и та же буква? </vt:lpstr>
      <vt:lpstr>2. В каком ряду в обоих случаях пропущена буква ю? </vt:lpstr>
      <vt:lpstr>3. В каком ряду на месте пропусков пишется одна и та же буква? </vt:lpstr>
      <vt:lpstr>4. В каком ряду в обоих словах пропущена буква е? </vt:lpstr>
      <vt:lpstr>5. В каком ряду в обоих случаях пропущена буква ю? </vt:lpstr>
      <vt:lpstr>6. В каком ряду на месте пропусков пишется одна и та же буква? </vt:lpstr>
      <vt:lpstr>7. В каком ряду на месте пропусков пишется одна и та же буква? </vt:lpstr>
      <vt:lpstr>8. В каком ряду в обоих случаях пропущена буква ю? </vt:lpstr>
      <vt:lpstr>9. В каком ряду во всех словах пропущена буква е? </vt:lpstr>
      <vt:lpstr>10. В каком ряду в обоих случаях пропущена буква у? </vt:lpstr>
      <vt:lpstr>11. В каком ряду в обоих случаях пропущена буква ю? </vt:lpstr>
      <vt:lpstr>12. В каком ряду в обоих случаях пропущена буква ю? </vt:lpstr>
      <vt:lpstr>13. В каком ряду в обоих случаях пропущена буква ю? </vt:lpstr>
      <vt:lpstr>14. В каком ряду в обоих случаях пропущена буква ю? </vt:lpstr>
      <vt:lpstr>15. В каком ряду в обоих случаях пропущена одна и та же буква? </vt:lpstr>
      <vt:lpstr>16. В каком ряду в обоих словах на месте пропуска пишется буква Е? </vt:lpstr>
      <vt:lpstr>17. В каком ряду в обоих словах на месте пропуска пишется буква У? </vt:lpstr>
      <vt:lpstr>18. В каком ряду в обеих словах на месте пропуска пишется буква Е? </vt:lpstr>
      <vt:lpstr>19. В каком ряду в обоих словах на месте пропуска пишется одна и та же буква? </vt:lpstr>
      <vt:lpstr>20. В каком ряду в обоих словах на месте пропуска пишется буква У? </vt:lpstr>
      <vt:lpstr>21. В каком ряду в обоих словах на месте пропуска пишется одна и та же буква? </vt:lpstr>
      <vt:lpstr>22. В каком ряду в обоих словах на месте пропуска пишется буква А? </vt:lpstr>
      <vt:lpstr>23. В каком ряду в обоих словах на месте пропуска пишется буква У? </vt:lpstr>
      <vt:lpstr>24. В каком ряду в обоих словах на месте пропуска пишется буква Ю? </vt:lpstr>
      <vt:lpstr>25. В каком ряду в обоих словах на месте пропуска пишется буква Я? </vt:lpstr>
      <vt:lpstr>26. В каком ряду в обоих словах на месте пропуска пишется одна и та же буква? </vt:lpstr>
      <vt:lpstr>27. В каком ряду в обоих словах на месте пропуска пишется буква Ю? </vt:lpstr>
      <vt:lpstr>28. В каком ряду в обоих словах на месте пропуска пишется буква Я? </vt:lpstr>
      <vt:lpstr>29. В каком ряду в обоих словах на месте пропуска пишется одна и та же буква? </vt:lpstr>
      <vt:lpstr>30. В каком ряду в обоих словах на месте пропуска пишется буква А? </vt:lpstr>
      <vt:lpstr>31. В каком ряду в обоих словах на месте пропуска пишется буква Е? </vt:lpstr>
      <vt:lpstr>32. В каком ряду в обоих словах на месте пропуска пишется буква Е? </vt:lpstr>
      <vt:lpstr>33. В каком примере в обоих случаях пропущена одна и та же буква? </vt:lpstr>
      <vt:lpstr>34. В каком ряду в обоих словах на месте пропуска пишется буква И? </vt:lpstr>
      <vt:lpstr>35. В каком ряду в обоих словах на месте пропуска пишется буква А? </vt:lpstr>
      <vt:lpstr>36. В каком ряду в обоих словах на месте пропуска пишется буква Я? </vt:lpstr>
      <vt:lpstr>37. В каком ряду в обоих словах на месте пропуска пишется буква Е? </vt:lpstr>
      <vt:lpstr>38. В каком ряду в обоих словах на месте пропуска пишется буква И? </vt:lpstr>
      <vt:lpstr>39. В каком ряду в обоих словах на месте пропуска пишется буква Я? </vt:lpstr>
      <vt:lpstr>40. В каком ряду в обоих словах на месте пропуска пишется буква Я?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А17 </dc:title>
  <dc:creator>Инна</dc:creator>
  <cp:lastModifiedBy>Инесса</cp:lastModifiedBy>
  <cp:revision>15</cp:revision>
  <dcterms:created xsi:type="dcterms:W3CDTF">2010-02-12T11:40:55Z</dcterms:created>
  <dcterms:modified xsi:type="dcterms:W3CDTF">2011-10-28T08:07:16Z</dcterms:modified>
</cp:coreProperties>
</file>