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9" r:id="rId3"/>
    <p:sldId id="272" r:id="rId4"/>
    <p:sldId id="259" r:id="rId5"/>
    <p:sldId id="260" r:id="rId6"/>
    <p:sldId id="285" r:id="rId7"/>
    <p:sldId id="273" r:id="rId8"/>
    <p:sldId id="270" r:id="rId9"/>
    <p:sldId id="271" r:id="rId10"/>
    <p:sldId id="286" r:id="rId11"/>
    <p:sldId id="287" r:id="rId12"/>
    <p:sldId id="277" r:id="rId13"/>
    <p:sldId id="278" r:id="rId14"/>
    <p:sldId id="261" r:id="rId15"/>
    <p:sldId id="262" r:id="rId16"/>
    <p:sldId id="263" r:id="rId17"/>
    <p:sldId id="264" r:id="rId18"/>
    <p:sldId id="267" r:id="rId19"/>
    <p:sldId id="268" r:id="rId20"/>
    <p:sldId id="279" r:id="rId21"/>
    <p:sldId id="280" r:id="rId22"/>
    <p:sldId id="281" r:id="rId23"/>
    <p:sldId id="282" r:id="rId24"/>
    <p:sldId id="284"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170" name="Group 2"/>
          <p:cNvGrpSpPr>
            <a:grpSpLocks/>
          </p:cNvGrpSpPr>
          <p:nvPr/>
        </p:nvGrpSpPr>
        <p:grpSpPr bwMode="auto">
          <a:xfrm>
            <a:off x="0" y="6350"/>
            <a:ext cx="9140825" cy="6851650"/>
            <a:chOff x="0" y="4"/>
            <a:chExt cx="5758" cy="4316"/>
          </a:xfrm>
        </p:grpSpPr>
        <p:grpSp>
          <p:nvGrpSpPr>
            <p:cNvPr id="7171" name="Group 3"/>
            <p:cNvGrpSpPr>
              <a:grpSpLocks/>
            </p:cNvGrpSpPr>
            <p:nvPr/>
          </p:nvGrpSpPr>
          <p:grpSpPr bwMode="auto">
            <a:xfrm>
              <a:off x="0" y="1161"/>
              <a:ext cx="5758" cy="3159"/>
              <a:chOff x="0" y="1161"/>
              <a:chExt cx="5758" cy="3159"/>
            </a:xfrm>
          </p:grpSpPr>
          <p:sp>
            <p:nvSpPr>
              <p:cNvPr id="7172"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7173"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sp>
          <p:nvSpPr>
            <p:cNvPr id="7174"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ru-RU"/>
            </a:p>
          </p:txBody>
        </p:sp>
        <p:sp>
          <p:nvSpPr>
            <p:cNvPr id="7175"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7176"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grpSp>
          <p:nvGrpSpPr>
            <p:cNvPr id="7177" name="Group 9"/>
            <p:cNvGrpSpPr>
              <a:grpSpLocks/>
            </p:cNvGrpSpPr>
            <p:nvPr/>
          </p:nvGrpSpPr>
          <p:grpSpPr bwMode="auto">
            <a:xfrm>
              <a:off x="348" y="4"/>
              <a:ext cx="5410" cy="4316"/>
              <a:chOff x="348" y="4"/>
              <a:chExt cx="5410" cy="4316"/>
            </a:xfrm>
          </p:grpSpPr>
          <p:sp>
            <p:nvSpPr>
              <p:cNvPr id="7178"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7179"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7180"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7181"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7182"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7183"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ru-RU"/>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ru-RU"/>
              <a:t>Образец заголовка</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ru-RU"/>
              <a:t>Образец подзаголовка</a:t>
            </a:r>
          </a:p>
        </p:txBody>
      </p:sp>
      <p:sp>
        <p:nvSpPr>
          <p:cNvPr id="7186" name="Rectangle 18"/>
          <p:cNvSpPr>
            <a:spLocks noGrp="1" noChangeArrowheads="1"/>
          </p:cNvSpPr>
          <p:nvPr>
            <p:ph type="dt" sz="quarter" idx="2"/>
          </p:nvPr>
        </p:nvSpPr>
        <p:spPr/>
        <p:txBody>
          <a:bodyPr/>
          <a:lstStyle>
            <a:lvl1pPr>
              <a:defRPr/>
            </a:lvl1pPr>
          </a:lstStyle>
          <a:p>
            <a:endParaRPr lang="ru-RU"/>
          </a:p>
        </p:txBody>
      </p:sp>
      <p:sp>
        <p:nvSpPr>
          <p:cNvPr id="7187" name="Rectangle 19"/>
          <p:cNvSpPr>
            <a:spLocks noGrp="1" noChangeArrowheads="1"/>
          </p:cNvSpPr>
          <p:nvPr>
            <p:ph type="ftr" sz="quarter" idx="3"/>
          </p:nvPr>
        </p:nvSpPr>
        <p:spPr>
          <a:xfrm>
            <a:off x="3352800" y="6248400"/>
            <a:ext cx="2895600" cy="457200"/>
          </a:xfrm>
        </p:spPr>
        <p:txBody>
          <a:bodyPr/>
          <a:lstStyle>
            <a:lvl1pPr>
              <a:defRPr/>
            </a:lvl1pPr>
          </a:lstStyle>
          <a:p>
            <a:endParaRPr lang="ru-RU"/>
          </a:p>
        </p:txBody>
      </p:sp>
      <p:sp>
        <p:nvSpPr>
          <p:cNvPr id="7188" name="Rectangle 20"/>
          <p:cNvSpPr>
            <a:spLocks noGrp="1" noChangeArrowheads="1"/>
          </p:cNvSpPr>
          <p:nvPr>
            <p:ph type="sldNum" sz="quarter" idx="4"/>
          </p:nvPr>
        </p:nvSpPr>
        <p:spPr/>
        <p:txBody>
          <a:bodyPr/>
          <a:lstStyle>
            <a:lvl1pPr>
              <a:defRPr/>
            </a:lvl1pPr>
          </a:lstStyle>
          <a:p>
            <a:fld id="{7C235DB6-56A3-43AF-8DE4-493C64CCBF4C}" type="slidenum">
              <a:rPr lang="ru-RU"/>
              <a:pPr/>
              <a:t>‹#›</a:t>
            </a:fld>
            <a:endParaRPr lang="ru-RU"/>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16EBCAE-15A0-4CE8-A434-A1AC7D51A032}" type="slidenum">
              <a:rPr lang="ru-RU"/>
              <a:pPr/>
              <a:t>‹#›</a:t>
            </a:fld>
            <a:endParaRPr lang="ru-RU"/>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7FDB022-C7EC-47E1-A3CA-E66C0A6E53F7}" type="slidenum">
              <a:rPr lang="ru-RU"/>
              <a:pPr/>
              <a:t>‹#›</a:t>
            </a:fld>
            <a:endParaRPr lang="ru-RU"/>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2125088-FBB4-4977-A6BA-E75029AF9669}" type="slidenum">
              <a:rPr lang="ru-RU"/>
              <a:pPr/>
              <a:t>‹#›</a:t>
            </a:fld>
            <a:endParaRPr lang="ru-RU"/>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B66125C-6ABA-4DC5-99E0-C3E129544606}" type="slidenum">
              <a:rPr lang="ru-RU"/>
              <a:pPr/>
              <a:t>‹#›</a:t>
            </a:fld>
            <a:endParaRPr lang="ru-RU"/>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8A72FDC-EBC1-4E02-A904-C5C010759A8D}" type="slidenum">
              <a:rPr lang="ru-RU"/>
              <a:pPr/>
              <a:t>‹#›</a:t>
            </a:fld>
            <a:endParaRPr lang="ru-RU"/>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BD01B81-7FFB-484A-A1BD-7F10304BE51B}" type="slidenum">
              <a:rPr lang="ru-RU"/>
              <a:pPr/>
              <a:t>‹#›</a:t>
            </a:fld>
            <a:endParaRPr lang="ru-RU"/>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A237D66A-593C-4C13-A6A8-F0A06D83C354}" type="slidenum">
              <a:rPr lang="ru-RU"/>
              <a:pPr/>
              <a:t>‹#›</a:t>
            </a:fld>
            <a:endParaRPr lang="ru-RU"/>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64F765C-550B-4BAC-A1EA-5EBE3FBDFD30}" type="slidenum">
              <a:rPr lang="ru-RU"/>
              <a:pPr/>
              <a:t>‹#›</a:t>
            </a:fld>
            <a:endParaRPr lang="ru-RU"/>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52F8C66-F897-4E02-87A4-E5D282E9729A}" type="slidenum">
              <a:rPr lang="ru-RU"/>
              <a:pPr/>
              <a:t>‹#›</a:t>
            </a:fld>
            <a:endParaRPr lang="ru-RU"/>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5CE0826-6301-476A-BA42-84C3B8347526}" type="slidenum">
              <a:rPr lang="ru-RU"/>
              <a:pPr/>
              <a:t>‹#›</a:t>
            </a:fld>
            <a:endParaRPr lang="ru-RU"/>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0" y="6350"/>
            <a:ext cx="9140825" cy="6851650"/>
            <a:chOff x="0" y="4"/>
            <a:chExt cx="5758" cy="4316"/>
          </a:xfrm>
        </p:grpSpPr>
        <p:sp>
          <p:nvSpPr>
            <p:cNvPr id="6147"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6148"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nvGrpSpPr>
            <p:cNvPr id="6149" name="Group 5"/>
            <p:cNvGrpSpPr>
              <a:grpSpLocks/>
            </p:cNvGrpSpPr>
            <p:nvPr userDrawn="1"/>
          </p:nvGrpSpPr>
          <p:grpSpPr bwMode="auto">
            <a:xfrm>
              <a:off x="0" y="4"/>
              <a:ext cx="5758" cy="4316"/>
              <a:chOff x="0" y="4"/>
              <a:chExt cx="5758" cy="4316"/>
            </a:xfrm>
          </p:grpSpPr>
          <p:sp>
            <p:nvSpPr>
              <p:cNvPr id="6150"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6151"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6152"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6153"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6154"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6155"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ru-RU"/>
              </a:p>
            </p:txBody>
          </p:sp>
          <p:sp>
            <p:nvSpPr>
              <p:cNvPr id="6156"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sp>
            <p:nvSpPr>
              <p:cNvPr id="6157"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6158"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ru-RU"/>
              </a:p>
            </p:txBody>
          </p:sp>
        </p:grpSp>
      </p:grpSp>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61"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ru-RU"/>
          </a:p>
        </p:txBody>
      </p:sp>
      <p:sp>
        <p:nvSpPr>
          <p:cNvPr id="6162"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p>
        </p:txBody>
      </p:sp>
      <p:sp>
        <p:nvSpPr>
          <p:cNvPr id="6163"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DF260E1-1A67-45BA-80C6-A965382FB8BE}"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ru-RU" smtClean="0"/>
              <a:t>А12 </a:t>
            </a:r>
            <a:r>
              <a:rPr lang="ru-RU" dirty="0" err="1" smtClean="0"/>
              <a:t>н-нн</a:t>
            </a:r>
            <a:r>
              <a:rPr lang="ru-RU" dirty="0" smtClean="0"/>
              <a:t> в различных частях речи</a:t>
            </a:r>
            <a:endParaRPr lang="ru-RU" dirty="0"/>
          </a:p>
        </p:txBody>
      </p:sp>
      <p:sp>
        <p:nvSpPr>
          <p:cNvPr id="4099" name="Rectangle 3"/>
          <p:cNvSpPr>
            <a:spLocks noGrp="1" noChangeArrowheads="1"/>
          </p:cNvSpPr>
          <p:nvPr>
            <p:ph type="subTitle" idx="1"/>
          </p:nvPr>
        </p:nvSpPr>
        <p:spPr/>
        <p:txBody>
          <a:bodyPr/>
          <a:lstStyle/>
          <a:p>
            <a:r>
              <a:rPr lang="ru-RU" dirty="0" smtClean="0"/>
              <a:t>Занятие элективного курса в 11 классе</a:t>
            </a:r>
            <a:endParaRPr lang="ru-RU"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Запомните слова-исключения! Они все есть в задании А12!</a:t>
            </a:r>
            <a:br>
              <a:rPr lang="ru-RU" sz="2800" dirty="0" smtClean="0"/>
            </a:br>
            <a:endParaRPr lang="ru-RU" sz="2800" dirty="0"/>
          </a:p>
        </p:txBody>
      </p:sp>
      <p:sp>
        <p:nvSpPr>
          <p:cNvPr id="3" name="Содержимое 2"/>
          <p:cNvSpPr>
            <a:spLocks noGrp="1"/>
          </p:cNvSpPr>
          <p:nvPr>
            <p:ph idx="1"/>
          </p:nvPr>
        </p:nvSpPr>
        <p:spPr/>
        <p:txBody>
          <a:bodyPr/>
          <a:lstStyle/>
          <a:p>
            <a:r>
              <a:rPr lang="ru-RU" b="1" dirty="0" err="1" smtClean="0"/>
              <a:t>назваНый</a:t>
            </a:r>
            <a:r>
              <a:rPr lang="ru-RU" b="1" dirty="0" smtClean="0"/>
              <a:t> (брат)</a:t>
            </a:r>
            <a:endParaRPr lang="ru-RU" dirty="0" smtClean="0"/>
          </a:p>
          <a:p>
            <a:r>
              <a:rPr lang="ru-RU" b="1" dirty="0" err="1" smtClean="0"/>
              <a:t>непрошеНый</a:t>
            </a:r>
            <a:r>
              <a:rPr lang="ru-RU" b="1" dirty="0" smtClean="0"/>
              <a:t> (гость)</a:t>
            </a:r>
            <a:endParaRPr lang="ru-RU" dirty="0" smtClean="0"/>
          </a:p>
          <a:p>
            <a:r>
              <a:rPr lang="ru-RU" b="1" dirty="0" err="1" smtClean="0"/>
              <a:t>посажёНый</a:t>
            </a:r>
            <a:r>
              <a:rPr lang="ru-RU" b="1" dirty="0" smtClean="0"/>
              <a:t> (отец)</a:t>
            </a:r>
            <a:endParaRPr lang="ru-RU" dirty="0" smtClean="0"/>
          </a:p>
          <a:p>
            <a:r>
              <a:rPr lang="ru-RU" b="1" dirty="0" err="1" smtClean="0"/>
              <a:t>смышлёНый</a:t>
            </a:r>
            <a:endParaRPr lang="ru-RU"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66800" y="1"/>
            <a:ext cx="7543800" cy="685800"/>
          </a:xfrm>
        </p:spPr>
        <p:txBody>
          <a:bodyPr/>
          <a:lstStyle/>
          <a:p>
            <a:pPr algn="ctr"/>
            <a:r>
              <a:rPr lang="ru-RU" sz="2800" dirty="0" smtClean="0"/>
              <a:t>В кратких формах</a:t>
            </a:r>
            <a:endParaRPr lang="ru-RU" sz="2800" dirty="0"/>
          </a:p>
        </p:txBody>
      </p:sp>
      <p:sp>
        <p:nvSpPr>
          <p:cNvPr id="5" name="Прямоугольник 4"/>
          <p:cNvSpPr/>
          <p:nvPr/>
        </p:nvSpPr>
        <p:spPr>
          <a:xfrm>
            <a:off x="457200" y="990600"/>
            <a:ext cx="2667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lumMod val="50000"/>
                  </a:schemeClr>
                </a:solidFill>
              </a:rPr>
              <a:t>Краткие причастия</a:t>
            </a:r>
            <a:endParaRPr lang="ru-RU" b="1" dirty="0">
              <a:solidFill>
                <a:schemeClr val="bg1">
                  <a:lumMod val="50000"/>
                </a:schemeClr>
              </a:solidFill>
            </a:endParaRPr>
          </a:p>
        </p:txBody>
      </p:sp>
      <p:sp>
        <p:nvSpPr>
          <p:cNvPr id="6" name="Прямоугольник 5"/>
          <p:cNvSpPr/>
          <p:nvPr/>
        </p:nvSpPr>
        <p:spPr>
          <a:xfrm>
            <a:off x="3276600" y="990600"/>
            <a:ext cx="2667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lumMod val="50000"/>
                  </a:schemeClr>
                </a:solidFill>
              </a:rPr>
              <a:t>Краткие прилагательные</a:t>
            </a:r>
            <a:endParaRPr lang="ru-RU" b="1" dirty="0">
              <a:solidFill>
                <a:schemeClr val="bg1">
                  <a:lumMod val="50000"/>
                </a:schemeClr>
              </a:solidFill>
            </a:endParaRPr>
          </a:p>
        </p:txBody>
      </p:sp>
      <p:sp>
        <p:nvSpPr>
          <p:cNvPr id="7" name="Прямоугольник 6"/>
          <p:cNvSpPr/>
          <p:nvPr/>
        </p:nvSpPr>
        <p:spPr>
          <a:xfrm>
            <a:off x="6096000" y="990600"/>
            <a:ext cx="2667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bg1">
                    <a:lumMod val="50000"/>
                  </a:schemeClr>
                </a:solidFill>
              </a:rPr>
              <a:t>Наречия</a:t>
            </a:r>
            <a:endParaRPr lang="ru-RU" b="1" dirty="0">
              <a:solidFill>
                <a:schemeClr val="bg1">
                  <a:lumMod val="50000"/>
                </a:schemeClr>
              </a:solidFill>
            </a:endParaRPr>
          </a:p>
        </p:txBody>
      </p:sp>
      <p:sp>
        <p:nvSpPr>
          <p:cNvPr id="8" name="Прямоугольник 7"/>
          <p:cNvSpPr/>
          <p:nvPr/>
        </p:nvSpPr>
        <p:spPr>
          <a:xfrm>
            <a:off x="1066800" y="1981200"/>
            <a:ext cx="4191000" cy="762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bg1">
                    <a:lumMod val="50000"/>
                  </a:schemeClr>
                </a:solidFill>
              </a:rPr>
              <a:t>Являются сказуемым</a:t>
            </a:r>
            <a:endParaRPr lang="ru-RU" b="1" dirty="0">
              <a:solidFill>
                <a:schemeClr val="bg1">
                  <a:lumMod val="50000"/>
                </a:schemeClr>
              </a:solidFill>
            </a:endParaRPr>
          </a:p>
        </p:txBody>
      </p:sp>
      <p:sp>
        <p:nvSpPr>
          <p:cNvPr id="9" name="Прямоугольник 8"/>
          <p:cNvSpPr/>
          <p:nvPr/>
        </p:nvSpPr>
        <p:spPr>
          <a:xfrm>
            <a:off x="6172200" y="1981200"/>
            <a:ext cx="2590800" cy="762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bg1">
                    <a:lumMod val="50000"/>
                  </a:schemeClr>
                </a:solidFill>
              </a:rPr>
              <a:t>Являются обстоятельством</a:t>
            </a:r>
            <a:endParaRPr lang="ru-RU" b="1" dirty="0">
              <a:solidFill>
                <a:schemeClr val="bg1">
                  <a:lumMod val="50000"/>
                </a:schemeClr>
              </a:solidFill>
            </a:endParaRPr>
          </a:p>
        </p:txBody>
      </p:sp>
      <p:sp>
        <p:nvSpPr>
          <p:cNvPr id="10" name="Прямоугольник 9"/>
          <p:cNvSpPr/>
          <p:nvPr/>
        </p:nvSpPr>
        <p:spPr>
          <a:xfrm>
            <a:off x="6248400" y="3200400"/>
            <a:ext cx="2590800" cy="1600200"/>
          </a:xfrm>
          <a:prstGeom prst="rect">
            <a:avLst/>
          </a:prstGeom>
          <a:solidFill>
            <a:srgbClr val="FF00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tx1"/>
                </a:solidFill>
              </a:rPr>
              <a:t>Столько Н, сколько в слове, от которого оно образовалось</a:t>
            </a:r>
            <a:endParaRPr lang="ru-RU" b="1" dirty="0">
              <a:solidFill>
                <a:schemeClr val="tx1"/>
              </a:solidFill>
            </a:endParaRPr>
          </a:p>
        </p:txBody>
      </p:sp>
      <p:sp>
        <p:nvSpPr>
          <p:cNvPr id="11" name="Прямоугольник 10"/>
          <p:cNvSpPr/>
          <p:nvPr/>
        </p:nvSpPr>
        <p:spPr>
          <a:xfrm>
            <a:off x="457200" y="2971800"/>
            <a:ext cx="2590800" cy="685800"/>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bg1">
                    <a:lumMod val="50000"/>
                  </a:schemeClr>
                </a:solidFill>
              </a:rPr>
              <a:t>Временный признак</a:t>
            </a:r>
            <a:endParaRPr lang="ru-RU" b="1" dirty="0">
              <a:solidFill>
                <a:schemeClr val="bg1">
                  <a:lumMod val="50000"/>
                </a:schemeClr>
              </a:solidFill>
            </a:endParaRPr>
          </a:p>
        </p:txBody>
      </p:sp>
      <p:sp>
        <p:nvSpPr>
          <p:cNvPr id="12" name="Прямоугольник 11"/>
          <p:cNvSpPr/>
          <p:nvPr/>
        </p:nvSpPr>
        <p:spPr>
          <a:xfrm>
            <a:off x="3352800" y="2971800"/>
            <a:ext cx="2590800" cy="685800"/>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bg1">
                    <a:lumMod val="50000"/>
                  </a:schemeClr>
                </a:solidFill>
              </a:rPr>
              <a:t>Постоянный признак</a:t>
            </a:r>
            <a:endParaRPr lang="ru-RU" b="1" dirty="0">
              <a:solidFill>
                <a:schemeClr val="bg1">
                  <a:lumMod val="50000"/>
                </a:schemeClr>
              </a:solidFill>
            </a:endParaRPr>
          </a:p>
        </p:txBody>
      </p:sp>
      <p:sp>
        <p:nvSpPr>
          <p:cNvPr id="13" name="Прямоугольник 12"/>
          <p:cNvSpPr/>
          <p:nvPr/>
        </p:nvSpPr>
        <p:spPr>
          <a:xfrm>
            <a:off x="457200" y="3810000"/>
            <a:ext cx="2590800" cy="685800"/>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bg1">
                    <a:lumMod val="50000"/>
                  </a:schemeClr>
                </a:solidFill>
              </a:rPr>
              <a:t>Можно заменить глаголом</a:t>
            </a:r>
            <a:endParaRPr lang="ru-RU" b="1" dirty="0">
              <a:solidFill>
                <a:schemeClr val="bg1">
                  <a:lumMod val="50000"/>
                </a:schemeClr>
              </a:solidFill>
            </a:endParaRPr>
          </a:p>
        </p:txBody>
      </p:sp>
      <p:sp>
        <p:nvSpPr>
          <p:cNvPr id="14" name="Прямоугольник 13"/>
          <p:cNvSpPr/>
          <p:nvPr/>
        </p:nvSpPr>
        <p:spPr>
          <a:xfrm>
            <a:off x="3352800" y="3886200"/>
            <a:ext cx="2590800" cy="685800"/>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bg1">
                    <a:lumMod val="50000"/>
                  </a:schemeClr>
                </a:solidFill>
              </a:rPr>
              <a:t>Можно заменить прилагательным</a:t>
            </a:r>
            <a:endParaRPr lang="ru-RU" b="1" dirty="0">
              <a:solidFill>
                <a:schemeClr val="bg1">
                  <a:lumMod val="50000"/>
                </a:schemeClr>
              </a:solidFill>
            </a:endParaRPr>
          </a:p>
        </p:txBody>
      </p:sp>
      <p:sp>
        <p:nvSpPr>
          <p:cNvPr id="15" name="Прямоугольник 14"/>
          <p:cNvSpPr/>
          <p:nvPr/>
        </p:nvSpPr>
        <p:spPr>
          <a:xfrm>
            <a:off x="3352800" y="4876800"/>
            <a:ext cx="2590800" cy="1600200"/>
          </a:xfrm>
          <a:prstGeom prst="rect">
            <a:avLst/>
          </a:prstGeom>
          <a:solidFill>
            <a:srgbClr val="FF00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tx1"/>
                </a:solidFill>
              </a:rPr>
              <a:t>Столько Н, сколько в слове, от которого оно образовалось</a:t>
            </a:r>
            <a:endParaRPr lang="ru-RU" b="1" dirty="0">
              <a:solidFill>
                <a:schemeClr val="tx1"/>
              </a:solidFill>
            </a:endParaRPr>
          </a:p>
        </p:txBody>
      </p:sp>
      <p:sp>
        <p:nvSpPr>
          <p:cNvPr id="16" name="Прямоугольник 15"/>
          <p:cNvSpPr/>
          <p:nvPr/>
        </p:nvSpPr>
        <p:spPr>
          <a:xfrm>
            <a:off x="1219200" y="4724400"/>
            <a:ext cx="990600" cy="914400"/>
          </a:xfrm>
          <a:prstGeom prst="rect">
            <a:avLst/>
          </a:prstGeom>
          <a:solidFill>
            <a:srgbClr val="FF0000"/>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ru-RU" b="1" dirty="0" smtClean="0">
                <a:solidFill>
                  <a:schemeClr val="tx1"/>
                </a:solidFill>
              </a:rPr>
              <a:t>Н</a:t>
            </a:r>
            <a:endParaRPr lang="ru-RU" b="1"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Bottom)">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lide(fromTo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lide(fromTo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slide(fromTop)">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lide(fromTop)">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slide(fromTo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slide(fromTop)">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slide(fromTop)">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slide(fromTop)">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slide(fromTop)">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105400"/>
            <a:ext cx="7543800" cy="1431925"/>
          </a:xfrm>
        </p:spPr>
        <p:txBody>
          <a:bodyPr/>
          <a:lstStyle/>
          <a:p>
            <a:r>
              <a:rPr lang="ru-RU" dirty="0" smtClean="0"/>
              <a:t>Объясните орфограммы</a:t>
            </a:r>
            <a:endParaRPr lang="ru-RU" dirty="0"/>
          </a:p>
        </p:txBody>
      </p:sp>
      <p:sp>
        <p:nvSpPr>
          <p:cNvPr id="3" name="Содержимое 2"/>
          <p:cNvSpPr>
            <a:spLocks noGrp="1"/>
          </p:cNvSpPr>
          <p:nvPr>
            <p:ph idx="1"/>
          </p:nvPr>
        </p:nvSpPr>
        <p:spPr>
          <a:xfrm>
            <a:off x="381000" y="457200"/>
            <a:ext cx="8763000" cy="5638800"/>
          </a:xfrm>
        </p:spPr>
        <p:txBody>
          <a:bodyPr/>
          <a:lstStyle/>
          <a:p>
            <a:r>
              <a:rPr lang="ru-RU" sz="2400" dirty="0" err="1" smtClean="0"/>
              <a:t>Гашё</a:t>
            </a:r>
            <a:r>
              <a:rPr lang="ru-RU" sz="2400" dirty="0" smtClean="0"/>
              <a:t>…</a:t>
            </a:r>
            <a:r>
              <a:rPr lang="ru-RU" sz="2400" dirty="0" err="1" smtClean="0"/>
              <a:t>ая</a:t>
            </a:r>
            <a:r>
              <a:rPr lang="ru-RU" sz="2400" dirty="0" smtClean="0"/>
              <a:t> известь, </a:t>
            </a:r>
            <a:r>
              <a:rPr lang="ru-RU" sz="2400" dirty="0" err="1" smtClean="0"/>
              <a:t>пута</a:t>
            </a:r>
            <a:r>
              <a:rPr lang="ru-RU" sz="2400" dirty="0" smtClean="0"/>
              <a:t>…</a:t>
            </a:r>
            <a:r>
              <a:rPr lang="ru-RU" sz="2400" dirty="0" err="1" smtClean="0"/>
              <a:t>ые</a:t>
            </a:r>
            <a:r>
              <a:rPr lang="ru-RU" sz="2400" dirty="0" smtClean="0"/>
              <a:t> ответы, </a:t>
            </a:r>
            <a:r>
              <a:rPr lang="ru-RU" sz="2400" dirty="0" err="1" smtClean="0"/>
              <a:t>нежда</a:t>
            </a:r>
            <a:r>
              <a:rPr lang="ru-RU" sz="2400" dirty="0" smtClean="0"/>
              <a:t>…</a:t>
            </a:r>
            <a:r>
              <a:rPr lang="ru-RU" sz="2400" dirty="0" err="1" smtClean="0"/>
              <a:t>ый</a:t>
            </a:r>
            <a:r>
              <a:rPr lang="ru-RU" sz="2400" dirty="0" smtClean="0"/>
              <a:t> гость, дублё…</a:t>
            </a:r>
            <a:r>
              <a:rPr lang="ru-RU" sz="2400" dirty="0" err="1" smtClean="0"/>
              <a:t>ый</a:t>
            </a:r>
            <a:r>
              <a:rPr lang="ru-RU" sz="2400" dirty="0" smtClean="0"/>
              <a:t> полушубок, стриже…</a:t>
            </a:r>
            <a:r>
              <a:rPr lang="ru-RU" sz="2400" dirty="0" err="1" smtClean="0"/>
              <a:t>ая</a:t>
            </a:r>
            <a:r>
              <a:rPr lang="ru-RU" sz="2400" dirty="0" smtClean="0"/>
              <a:t> голова, </a:t>
            </a:r>
            <a:r>
              <a:rPr lang="ru-RU" sz="2400" dirty="0" err="1" smtClean="0"/>
              <a:t>некраше</a:t>
            </a:r>
            <a:r>
              <a:rPr lang="ru-RU" sz="2400" dirty="0" smtClean="0"/>
              <a:t>…</a:t>
            </a:r>
            <a:r>
              <a:rPr lang="ru-RU" sz="2400" dirty="0" err="1" smtClean="0"/>
              <a:t>ый</a:t>
            </a:r>
            <a:r>
              <a:rPr lang="ru-RU" sz="2400" dirty="0" smtClean="0"/>
              <a:t> пол, ране…</a:t>
            </a:r>
            <a:r>
              <a:rPr lang="ru-RU" sz="2400" dirty="0" err="1" smtClean="0"/>
              <a:t>ый</a:t>
            </a:r>
            <a:r>
              <a:rPr lang="ru-RU" sz="2400" dirty="0" smtClean="0"/>
              <a:t> боец, </a:t>
            </a:r>
            <a:r>
              <a:rPr lang="ru-RU" sz="2400" dirty="0" err="1" smtClean="0"/>
              <a:t>беше</a:t>
            </a:r>
            <a:r>
              <a:rPr lang="ru-RU" sz="2400" dirty="0" smtClean="0"/>
              <a:t>…</a:t>
            </a:r>
            <a:r>
              <a:rPr lang="ru-RU" sz="2400" dirty="0" err="1" smtClean="0"/>
              <a:t>ый</a:t>
            </a:r>
            <a:r>
              <a:rPr lang="ru-RU" sz="2400" dirty="0" smtClean="0"/>
              <a:t> кот, </a:t>
            </a:r>
            <a:r>
              <a:rPr lang="ru-RU" sz="2400" dirty="0" err="1" smtClean="0"/>
              <a:t>гружё</a:t>
            </a:r>
            <a:r>
              <a:rPr lang="ru-RU" sz="2400" dirty="0" smtClean="0"/>
              <a:t>…</a:t>
            </a:r>
            <a:r>
              <a:rPr lang="ru-RU" sz="2400" dirty="0" err="1" smtClean="0"/>
              <a:t>ая</a:t>
            </a:r>
            <a:r>
              <a:rPr lang="ru-RU" sz="2400" dirty="0" smtClean="0"/>
              <a:t> баржа, чище…</a:t>
            </a:r>
            <a:r>
              <a:rPr lang="ru-RU" sz="2400" dirty="0" err="1" smtClean="0"/>
              <a:t>ые</a:t>
            </a:r>
            <a:r>
              <a:rPr lang="ru-RU" sz="2400" dirty="0" smtClean="0"/>
              <a:t> сапоги, </a:t>
            </a:r>
            <a:r>
              <a:rPr lang="ru-RU" sz="2400" dirty="0" err="1" smtClean="0"/>
              <a:t>плетё</a:t>
            </a:r>
            <a:r>
              <a:rPr lang="ru-RU" sz="2400" dirty="0" smtClean="0"/>
              <a:t>…</a:t>
            </a:r>
            <a:r>
              <a:rPr lang="ru-RU" sz="2400" dirty="0" err="1" smtClean="0"/>
              <a:t>ая</a:t>
            </a:r>
            <a:r>
              <a:rPr lang="ru-RU" sz="2400" dirty="0" smtClean="0"/>
              <a:t> корзина, </a:t>
            </a:r>
            <a:r>
              <a:rPr lang="ru-RU" sz="2400" dirty="0" err="1" smtClean="0"/>
              <a:t>балова</a:t>
            </a:r>
            <a:r>
              <a:rPr lang="ru-RU" sz="2400" dirty="0" smtClean="0"/>
              <a:t>…</a:t>
            </a:r>
            <a:r>
              <a:rPr lang="ru-RU" sz="2400" dirty="0" err="1" smtClean="0"/>
              <a:t>ый</a:t>
            </a:r>
            <a:r>
              <a:rPr lang="ru-RU" sz="2400" dirty="0" smtClean="0"/>
              <a:t> малыш, </a:t>
            </a:r>
            <a:r>
              <a:rPr lang="ru-RU" sz="2400" dirty="0" err="1" smtClean="0"/>
              <a:t>графлё</a:t>
            </a:r>
            <a:r>
              <a:rPr lang="ru-RU" sz="2400" dirty="0" smtClean="0"/>
              <a:t>…</a:t>
            </a:r>
            <a:r>
              <a:rPr lang="ru-RU" sz="2400" dirty="0" err="1" smtClean="0"/>
              <a:t>ый</a:t>
            </a:r>
            <a:r>
              <a:rPr lang="ru-RU" sz="2400" dirty="0" smtClean="0"/>
              <a:t> блокнот, </a:t>
            </a:r>
            <a:r>
              <a:rPr lang="ru-RU" sz="2400" dirty="0" err="1" smtClean="0"/>
              <a:t>писа</a:t>
            </a:r>
            <a:r>
              <a:rPr lang="ru-RU" sz="2400" dirty="0" smtClean="0"/>
              <a:t>…</a:t>
            </a:r>
            <a:r>
              <a:rPr lang="ru-RU" sz="2400" dirty="0" err="1" smtClean="0"/>
              <a:t>ая</a:t>
            </a:r>
            <a:r>
              <a:rPr lang="ru-RU" sz="2400" dirty="0" smtClean="0"/>
              <a:t> красавица, </a:t>
            </a:r>
            <a:r>
              <a:rPr lang="ru-RU" sz="2400" dirty="0" err="1" smtClean="0"/>
              <a:t>асфальтирова</a:t>
            </a:r>
            <a:r>
              <a:rPr lang="ru-RU" sz="2400" dirty="0" smtClean="0"/>
              <a:t>…</a:t>
            </a:r>
            <a:r>
              <a:rPr lang="ru-RU" sz="2400" dirty="0" err="1" smtClean="0"/>
              <a:t>ая</a:t>
            </a:r>
            <a:r>
              <a:rPr lang="ru-RU" sz="2400" dirty="0" smtClean="0"/>
              <a:t> дорога, </a:t>
            </a:r>
            <a:r>
              <a:rPr lang="ru-RU" sz="2400" dirty="0" err="1" smtClean="0"/>
              <a:t>незва</a:t>
            </a:r>
            <a:r>
              <a:rPr lang="ru-RU" sz="2400" dirty="0" smtClean="0"/>
              <a:t>…</a:t>
            </a:r>
            <a:r>
              <a:rPr lang="ru-RU" sz="2400" dirty="0" err="1" smtClean="0"/>
              <a:t>ые</a:t>
            </a:r>
            <a:r>
              <a:rPr lang="ru-RU" sz="2400" dirty="0" smtClean="0"/>
              <a:t> гости, </a:t>
            </a:r>
            <a:r>
              <a:rPr lang="ru-RU" sz="2400" dirty="0" err="1" smtClean="0"/>
              <a:t>жёва</a:t>
            </a:r>
            <a:r>
              <a:rPr lang="ru-RU" sz="2400" dirty="0" smtClean="0"/>
              <a:t>…</a:t>
            </a:r>
            <a:r>
              <a:rPr lang="ru-RU" sz="2400" dirty="0" err="1" smtClean="0"/>
              <a:t>ый</a:t>
            </a:r>
            <a:r>
              <a:rPr lang="ru-RU" sz="2400" dirty="0" smtClean="0"/>
              <a:t> хлеб, </a:t>
            </a:r>
            <a:r>
              <a:rPr lang="ru-RU" sz="2400" dirty="0" err="1" smtClean="0"/>
              <a:t>домотка</a:t>
            </a:r>
            <a:r>
              <a:rPr lang="ru-RU" sz="2400" dirty="0" smtClean="0"/>
              <a:t>…</a:t>
            </a:r>
            <a:r>
              <a:rPr lang="ru-RU" sz="2400" dirty="0" err="1" smtClean="0"/>
              <a:t>ая</a:t>
            </a:r>
            <a:r>
              <a:rPr lang="ru-RU" sz="2400" dirty="0" smtClean="0"/>
              <a:t> скатерть, </a:t>
            </a:r>
            <a:r>
              <a:rPr lang="ru-RU" sz="2400" dirty="0" err="1" smtClean="0"/>
              <a:t>кова</a:t>
            </a:r>
            <a:r>
              <a:rPr lang="ru-RU" sz="2400" dirty="0" smtClean="0"/>
              <a:t>…</a:t>
            </a:r>
            <a:r>
              <a:rPr lang="ru-RU" sz="2400" dirty="0" err="1" smtClean="0"/>
              <a:t>ый</a:t>
            </a:r>
            <a:r>
              <a:rPr lang="ru-RU" sz="2400" dirty="0" smtClean="0"/>
              <a:t> меч, </a:t>
            </a:r>
            <a:r>
              <a:rPr lang="ru-RU" sz="2400" dirty="0" err="1" smtClean="0"/>
              <a:t>стреля</a:t>
            </a:r>
            <a:r>
              <a:rPr lang="ru-RU" sz="2400" dirty="0" smtClean="0"/>
              <a:t>…</a:t>
            </a:r>
            <a:r>
              <a:rPr lang="ru-RU" sz="2400" dirty="0" err="1" smtClean="0"/>
              <a:t>ый</a:t>
            </a:r>
            <a:r>
              <a:rPr lang="ru-RU" sz="2400" dirty="0" smtClean="0"/>
              <a:t> воробей.</a:t>
            </a:r>
          </a:p>
          <a:p>
            <a:endParaRPr lang="ru-RU" sz="20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81600"/>
            <a:ext cx="7543800" cy="1431925"/>
          </a:xfrm>
        </p:spPr>
        <p:txBody>
          <a:bodyPr/>
          <a:lstStyle/>
          <a:p>
            <a:r>
              <a:rPr lang="ru-RU" dirty="0" smtClean="0"/>
              <a:t>Объясните орфограммы</a:t>
            </a:r>
            <a:endParaRPr lang="ru-RU" dirty="0"/>
          </a:p>
        </p:txBody>
      </p:sp>
      <p:sp>
        <p:nvSpPr>
          <p:cNvPr id="3" name="Содержимое 2"/>
          <p:cNvSpPr>
            <a:spLocks noGrp="1"/>
          </p:cNvSpPr>
          <p:nvPr>
            <p:ph idx="1"/>
          </p:nvPr>
        </p:nvSpPr>
        <p:spPr>
          <a:xfrm>
            <a:off x="152400" y="0"/>
            <a:ext cx="8991600" cy="6096000"/>
          </a:xfrm>
        </p:spPr>
        <p:txBody>
          <a:bodyPr/>
          <a:lstStyle/>
          <a:p>
            <a:r>
              <a:rPr lang="ru-RU" sz="2400" dirty="0" err="1" smtClean="0"/>
              <a:t>Поноше</a:t>
            </a:r>
            <a:r>
              <a:rPr lang="ru-RU" sz="2400" dirty="0" smtClean="0"/>
              <a:t>…</a:t>
            </a:r>
            <a:r>
              <a:rPr lang="ru-RU" sz="2400" dirty="0" err="1" smtClean="0"/>
              <a:t>ое</a:t>
            </a:r>
            <a:r>
              <a:rPr lang="ru-RU" sz="2400" dirty="0" smtClean="0"/>
              <a:t> пальто, ноше…</a:t>
            </a:r>
            <a:r>
              <a:rPr lang="ru-RU" sz="2400" dirty="0" err="1" smtClean="0"/>
              <a:t>ые</a:t>
            </a:r>
            <a:r>
              <a:rPr lang="ru-RU" sz="2400" dirty="0" smtClean="0"/>
              <a:t> вещи, растеря…</a:t>
            </a:r>
            <a:r>
              <a:rPr lang="ru-RU" sz="2400" dirty="0" err="1" smtClean="0"/>
              <a:t>ый</a:t>
            </a:r>
            <a:r>
              <a:rPr lang="ru-RU" sz="2400" dirty="0" smtClean="0"/>
              <a:t> человек, </a:t>
            </a:r>
            <a:r>
              <a:rPr lang="ru-RU" sz="2400" dirty="0" err="1" smtClean="0"/>
              <a:t>отвлечё</a:t>
            </a:r>
            <a:r>
              <a:rPr lang="ru-RU" sz="2400" dirty="0" smtClean="0"/>
              <a:t>…</a:t>
            </a:r>
            <a:r>
              <a:rPr lang="ru-RU" sz="2400" dirty="0" err="1" smtClean="0"/>
              <a:t>ое</a:t>
            </a:r>
            <a:r>
              <a:rPr lang="ru-RU" sz="2400" dirty="0" smtClean="0"/>
              <a:t> рассуждение, </a:t>
            </a:r>
            <a:r>
              <a:rPr lang="ru-RU" sz="2400" dirty="0" err="1" smtClean="0"/>
              <a:t>смышлё</a:t>
            </a:r>
            <a:r>
              <a:rPr lang="ru-RU" sz="2400" dirty="0" smtClean="0"/>
              <a:t>…</a:t>
            </a:r>
            <a:r>
              <a:rPr lang="ru-RU" sz="2400" dirty="0" err="1" smtClean="0"/>
              <a:t>ый</a:t>
            </a:r>
            <a:r>
              <a:rPr lang="ru-RU" sz="2400" dirty="0" smtClean="0"/>
              <a:t> малыш, </a:t>
            </a:r>
            <a:r>
              <a:rPr lang="ru-RU" sz="2400" dirty="0" err="1" smtClean="0"/>
              <a:t>подстреле</a:t>
            </a:r>
            <a:r>
              <a:rPr lang="ru-RU" sz="2400" dirty="0" smtClean="0"/>
              <a:t>…</a:t>
            </a:r>
            <a:r>
              <a:rPr lang="ru-RU" sz="2400" dirty="0" err="1" smtClean="0"/>
              <a:t>ый</a:t>
            </a:r>
            <a:r>
              <a:rPr lang="ru-RU" sz="2400" dirty="0" smtClean="0"/>
              <a:t> воробей, </a:t>
            </a:r>
            <a:r>
              <a:rPr lang="ru-RU" sz="2400" dirty="0" err="1" smtClean="0"/>
              <a:t>пуга</a:t>
            </a:r>
            <a:r>
              <a:rPr lang="ru-RU" sz="2400" dirty="0" smtClean="0"/>
              <a:t>…</a:t>
            </a:r>
            <a:r>
              <a:rPr lang="ru-RU" sz="2400" dirty="0" err="1" smtClean="0"/>
              <a:t>ая</a:t>
            </a:r>
            <a:r>
              <a:rPr lang="ru-RU" sz="2400" dirty="0" smtClean="0"/>
              <a:t> ворона, </a:t>
            </a:r>
            <a:r>
              <a:rPr lang="ru-RU" sz="2400" dirty="0" err="1" smtClean="0"/>
              <a:t>напуга</a:t>
            </a:r>
            <a:r>
              <a:rPr lang="ru-RU" sz="2400" dirty="0" smtClean="0"/>
              <a:t>…</a:t>
            </a:r>
            <a:r>
              <a:rPr lang="ru-RU" sz="2400" dirty="0" err="1" smtClean="0"/>
              <a:t>ый</a:t>
            </a:r>
            <a:r>
              <a:rPr lang="ru-RU" sz="2400" dirty="0" smtClean="0"/>
              <a:t> зверь, </a:t>
            </a:r>
            <a:r>
              <a:rPr lang="ru-RU" sz="2400" dirty="0" err="1" smtClean="0"/>
              <a:t>тиснё</a:t>
            </a:r>
            <a:r>
              <a:rPr lang="ru-RU" sz="2400" dirty="0" smtClean="0"/>
              <a:t>…</a:t>
            </a:r>
            <a:r>
              <a:rPr lang="ru-RU" sz="2400" dirty="0" err="1" smtClean="0"/>
              <a:t>ый</a:t>
            </a:r>
            <a:r>
              <a:rPr lang="ru-RU" sz="2400" dirty="0" smtClean="0"/>
              <a:t> переплет, </a:t>
            </a:r>
            <a:r>
              <a:rPr lang="ru-RU" sz="2400" dirty="0" err="1" smtClean="0"/>
              <a:t>тиснё</a:t>
            </a:r>
            <a:r>
              <a:rPr lang="ru-RU" sz="2400" dirty="0" smtClean="0"/>
              <a:t>…</a:t>
            </a:r>
            <a:r>
              <a:rPr lang="ru-RU" sz="2400" dirty="0" err="1" smtClean="0"/>
              <a:t>ый</a:t>
            </a:r>
            <a:r>
              <a:rPr lang="ru-RU" sz="2400" dirty="0" smtClean="0"/>
              <a:t> золотом билет, краше…</a:t>
            </a:r>
            <a:r>
              <a:rPr lang="ru-RU" sz="2400" dirty="0" err="1" smtClean="0"/>
              <a:t>ые</a:t>
            </a:r>
            <a:r>
              <a:rPr lang="ru-RU" sz="2400" dirty="0" smtClean="0"/>
              <a:t> парты, </a:t>
            </a:r>
            <a:r>
              <a:rPr lang="ru-RU" sz="2400" dirty="0" err="1" smtClean="0"/>
              <a:t>некраше</a:t>
            </a:r>
            <a:r>
              <a:rPr lang="ru-RU" sz="2400" dirty="0" smtClean="0"/>
              <a:t>…</a:t>
            </a:r>
            <a:r>
              <a:rPr lang="ru-RU" sz="2400" dirty="0" err="1" smtClean="0"/>
              <a:t>ый</a:t>
            </a:r>
            <a:r>
              <a:rPr lang="ru-RU" sz="2400" dirty="0" smtClean="0"/>
              <a:t> пол, </a:t>
            </a:r>
            <a:r>
              <a:rPr lang="ru-RU" sz="2400" dirty="0" err="1" smtClean="0"/>
              <a:t>неслыха</a:t>
            </a:r>
            <a:r>
              <a:rPr lang="ru-RU" sz="2400" dirty="0" smtClean="0"/>
              <a:t>…</a:t>
            </a:r>
            <a:r>
              <a:rPr lang="ru-RU" sz="2400" dirty="0" err="1" smtClean="0"/>
              <a:t>ая</a:t>
            </a:r>
            <a:r>
              <a:rPr lang="ru-RU" sz="2400" dirty="0" smtClean="0"/>
              <a:t> наглость, </a:t>
            </a:r>
            <a:r>
              <a:rPr lang="ru-RU" sz="2400" dirty="0" err="1" smtClean="0"/>
              <a:t>нежда</a:t>
            </a:r>
            <a:r>
              <a:rPr lang="ru-RU" sz="2400" dirty="0" smtClean="0"/>
              <a:t>…</a:t>
            </a:r>
            <a:r>
              <a:rPr lang="ru-RU" sz="2400" dirty="0" err="1" smtClean="0"/>
              <a:t>ый</a:t>
            </a:r>
            <a:r>
              <a:rPr lang="ru-RU" sz="2400" dirty="0" smtClean="0"/>
              <a:t> приезд, </a:t>
            </a:r>
            <a:r>
              <a:rPr lang="ru-RU" sz="2400" dirty="0" err="1" smtClean="0"/>
              <a:t>погаше</a:t>
            </a:r>
            <a:r>
              <a:rPr lang="ru-RU" sz="2400" dirty="0" smtClean="0"/>
              <a:t>…</a:t>
            </a:r>
            <a:r>
              <a:rPr lang="ru-RU" sz="2400" dirty="0" err="1" smtClean="0"/>
              <a:t>ый</a:t>
            </a:r>
            <a:r>
              <a:rPr lang="ru-RU" sz="2400" dirty="0" smtClean="0"/>
              <a:t> свет, </a:t>
            </a:r>
            <a:r>
              <a:rPr lang="ru-RU" sz="2400" dirty="0" err="1" smtClean="0"/>
              <a:t>скоше</a:t>
            </a:r>
            <a:r>
              <a:rPr lang="ru-RU" sz="2400" dirty="0" smtClean="0"/>
              <a:t>…</a:t>
            </a:r>
            <a:r>
              <a:rPr lang="ru-RU" sz="2400" dirty="0" err="1" smtClean="0"/>
              <a:t>ая</a:t>
            </a:r>
            <a:r>
              <a:rPr lang="ru-RU" sz="2400" dirty="0" smtClean="0"/>
              <a:t> трава, коше…</a:t>
            </a:r>
            <a:r>
              <a:rPr lang="ru-RU" sz="2400" dirty="0" err="1" smtClean="0"/>
              <a:t>ая</a:t>
            </a:r>
            <a:r>
              <a:rPr lang="ru-RU" sz="2400" dirty="0" smtClean="0"/>
              <a:t> вчера трава, коше…</a:t>
            </a:r>
            <a:r>
              <a:rPr lang="ru-RU" sz="2400" dirty="0" err="1" smtClean="0"/>
              <a:t>ый</a:t>
            </a:r>
            <a:r>
              <a:rPr lang="ru-RU" sz="2400" dirty="0" smtClean="0"/>
              <a:t> луг, </a:t>
            </a:r>
            <a:r>
              <a:rPr lang="ru-RU" sz="2400" dirty="0" err="1" smtClean="0"/>
              <a:t>некоше</a:t>
            </a:r>
            <a:r>
              <a:rPr lang="ru-RU" sz="2400" dirty="0" smtClean="0"/>
              <a:t>…</a:t>
            </a:r>
            <a:r>
              <a:rPr lang="ru-RU" sz="2400" dirty="0" err="1" smtClean="0"/>
              <a:t>ые</a:t>
            </a:r>
            <a:r>
              <a:rPr lang="ru-RU" sz="2400" dirty="0" smtClean="0"/>
              <a:t> травы.</a:t>
            </a:r>
          </a:p>
          <a:p>
            <a:endParaRPr lang="ru-RU" sz="2000"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181600"/>
            <a:ext cx="7543800" cy="1431925"/>
          </a:xfrm>
        </p:spPr>
        <p:txBody>
          <a:bodyPr/>
          <a:lstStyle/>
          <a:p>
            <a:r>
              <a:rPr lang="ru-RU" sz="3600" dirty="0" smtClean="0"/>
              <a:t>Объяснить устно пропущенные орфограммы</a:t>
            </a:r>
            <a:endParaRPr lang="ru-RU" sz="3600" dirty="0"/>
          </a:p>
        </p:txBody>
      </p:sp>
      <p:sp>
        <p:nvSpPr>
          <p:cNvPr id="3" name="Содержимое 2"/>
          <p:cNvSpPr>
            <a:spLocks noGrp="1"/>
          </p:cNvSpPr>
          <p:nvPr>
            <p:ph idx="1"/>
          </p:nvPr>
        </p:nvSpPr>
        <p:spPr>
          <a:xfrm>
            <a:off x="228600" y="0"/>
            <a:ext cx="8610600" cy="6096000"/>
          </a:xfrm>
        </p:spPr>
        <p:txBody>
          <a:bodyPr/>
          <a:lstStyle/>
          <a:p>
            <a:r>
              <a:rPr lang="ru-RU" sz="2000" b="1" dirty="0" smtClean="0"/>
              <a:t>Растерян..</a:t>
            </a:r>
            <a:r>
              <a:rPr lang="ru-RU" sz="2000" b="1" dirty="0" err="1" smtClean="0"/>
              <a:t>ый</a:t>
            </a:r>
            <a:r>
              <a:rPr lang="ru-RU" sz="2000" b="1" dirty="0" smtClean="0"/>
              <a:t> человек, мочен..</a:t>
            </a:r>
            <a:r>
              <a:rPr lang="ru-RU" sz="2000" b="1" dirty="0" err="1" smtClean="0"/>
              <a:t>ые</a:t>
            </a:r>
            <a:r>
              <a:rPr lang="ru-RU" sz="2000" b="1" dirty="0" smtClean="0"/>
              <a:t> яблоки, брошен..</a:t>
            </a:r>
            <a:r>
              <a:rPr lang="ru-RU" sz="2000" b="1" dirty="0" err="1" smtClean="0"/>
              <a:t>ый</a:t>
            </a:r>
            <a:r>
              <a:rPr lang="ru-RU" sz="2000" b="1" dirty="0" smtClean="0"/>
              <a:t> мяч, стрижен..</a:t>
            </a:r>
            <a:r>
              <a:rPr lang="ru-RU" sz="2000" b="1" dirty="0" err="1" smtClean="0"/>
              <a:t>ый</a:t>
            </a:r>
            <a:r>
              <a:rPr lang="ru-RU" sz="2000" b="1" dirty="0" smtClean="0"/>
              <a:t> по-мальчишески, книга иллюстрирован..а, завещан..</a:t>
            </a:r>
            <a:r>
              <a:rPr lang="ru-RU" sz="2000" b="1" dirty="0" err="1" smtClean="0"/>
              <a:t>ый</a:t>
            </a:r>
            <a:r>
              <a:rPr lang="ru-RU" sz="2000" b="1" dirty="0" smtClean="0"/>
              <a:t>, </a:t>
            </a:r>
            <a:r>
              <a:rPr lang="ru-RU" sz="2000" b="1" dirty="0" err="1" smtClean="0"/>
              <a:t>желан</a:t>
            </a:r>
            <a:r>
              <a:rPr lang="ru-RU" sz="2000" b="1" dirty="0" smtClean="0"/>
              <a:t>..</a:t>
            </a:r>
            <a:r>
              <a:rPr lang="ru-RU" sz="2000" b="1" dirty="0" err="1" smtClean="0"/>
              <a:t>ый</a:t>
            </a:r>
            <a:r>
              <a:rPr lang="ru-RU" sz="2000" b="1" dirty="0" smtClean="0"/>
              <a:t>, мощен..</a:t>
            </a:r>
            <a:r>
              <a:rPr lang="ru-RU" sz="2000" b="1" dirty="0" err="1" smtClean="0"/>
              <a:t>ый</a:t>
            </a:r>
            <a:r>
              <a:rPr lang="ru-RU" sz="2000" b="1" dirty="0" smtClean="0"/>
              <a:t> булыжником, стремления молодежи возвышен..</a:t>
            </a:r>
            <a:r>
              <a:rPr lang="ru-RU" sz="2000" b="1" dirty="0" err="1" smtClean="0"/>
              <a:t>ы</a:t>
            </a:r>
            <a:r>
              <a:rPr lang="ru-RU" sz="2000" b="1" dirty="0" smtClean="0"/>
              <a:t>, копчен..</a:t>
            </a:r>
            <a:r>
              <a:rPr lang="ru-RU" sz="2000" b="1" dirty="0" err="1" smtClean="0"/>
              <a:t>ый</a:t>
            </a:r>
            <a:r>
              <a:rPr lang="ru-RU" sz="2000" b="1" dirty="0" smtClean="0"/>
              <a:t> окорок, нарушен..</a:t>
            </a:r>
            <a:r>
              <a:rPr lang="ru-RU" sz="2000" b="1" dirty="0" err="1" smtClean="0"/>
              <a:t>ая</a:t>
            </a:r>
            <a:r>
              <a:rPr lang="ru-RU" sz="2000" b="1" dirty="0" smtClean="0"/>
              <a:t> тишина, жарен..</a:t>
            </a:r>
            <a:r>
              <a:rPr lang="ru-RU" sz="2000" b="1" dirty="0" err="1" smtClean="0"/>
              <a:t>ые</a:t>
            </a:r>
            <a:r>
              <a:rPr lang="ru-RU" sz="2000" b="1" dirty="0" smtClean="0"/>
              <a:t> в печке семечки, ягоды рассыпан..</a:t>
            </a:r>
            <a:r>
              <a:rPr lang="ru-RU" sz="2000" b="1" dirty="0" err="1" smtClean="0"/>
              <a:t>ы</a:t>
            </a:r>
            <a:r>
              <a:rPr lang="ru-RU" sz="2000" b="1" dirty="0" smtClean="0"/>
              <a:t>, </a:t>
            </a:r>
            <a:r>
              <a:rPr lang="ru-RU" sz="2000" b="1" dirty="0" err="1" smtClean="0"/>
              <a:t>недоварен</a:t>
            </a:r>
            <a:r>
              <a:rPr lang="ru-RU" sz="2000" b="1" dirty="0" smtClean="0"/>
              <a:t>..</a:t>
            </a:r>
            <a:r>
              <a:rPr lang="ru-RU" sz="2000" b="1" dirty="0" err="1" smtClean="0"/>
              <a:t>ый</a:t>
            </a:r>
            <a:r>
              <a:rPr lang="ru-RU" sz="2000" b="1" dirty="0" smtClean="0"/>
              <a:t> картофель, неслыхан..</a:t>
            </a:r>
            <a:r>
              <a:rPr lang="ru-RU" sz="2000" b="1" dirty="0" err="1" smtClean="0"/>
              <a:t>ые</a:t>
            </a:r>
            <a:r>
              <a:rPr lang="ru-RU" sz="2000" b="1" dirty="0" smtClean="0"/>
              <a:t> дела, лыжи заброшен..</a:t>
            </a:r>
            <a:r>
              <a:rPr lang="ru-RU" sz="2000" b="1" dirty="0" err="1" smtClean="0"/>
              <a:t>ы</a:t>
            </a:r>
            <a:r>
              <a:rPr lang="ru-RU" sz="2000" b="1" dirty="0" smtClean="0"/>
              <a:t> на чердак, известие получен..о утром, посажён..</a:t>
            </a:r>
            <a:r>
              <a:rPr lang="ru-RU" sz="2000" b="1" dirty="0" err="1" smtClean="0"/>
              <a:t>ый</a:t>
            </a:r>
            <a:r>
              <a:rPr lang="ru-RU" sz="2000" b="1" dirty="0" smtClean="0"/>
              <a:t> отец, неискушен..</a:t>
            </a:r>
            <a:r>
              <a:rPr lang="ru-RU" sz="2000" b="1" dirty="0" err="1" smtClean="0"/>
              <a:t>ый</a:t>
            </a:r>
            <a:r>
              <a:rPr lang="ru-RU" sz="2000" b="1" dirty="0" smtClean="0"/>
              <a:t> человек, смышлен..</a:t>
            </a:r>
            <a:r>
              <a:rPr lang="ru-RU" sz="2000" b="1" dirty="0" err="1" smtClean="0"/>
              <a:t>ый</a:t>
            </a:r>
            <a:r>
              <a:rPr lang="ru-RU" sz="2000" b="1" dirty="0" smtClean="0"/>
              <a:t> малыш, овощи сварен..</a:t>
            </a:r>
            <a:r>
              <a:rPr lang="ru-RU" sz="2000" b="1" dirty="0" err="1" smtClean="0"/>
              <a:t>ы</a:t>
            </a:r>
            <a:r>
              <a:rPr lang="ru-RU" sz="2000" b="1" dirty="0" smtClean="0"/>
              <a:t>, публика избалован..а зрителями, мука просеян..а, топлен..</a:t>
            </a:r>
            <a:r>
              <a:rPr lang="ru-RU" sz="2000" b="1" dirty="0" err="1" smtClean="0"/>
              <a:t>ое</a:t>
            </a:r>
            <a:r>
              <a:rPr lang="ru-RU" sz="2000" b="1" dirty="0" smtClean="0"/>
              <a:t> в печке, отчаян..</a:t>
            </a:r>
            <a:r>
              <a:rPr lang="ru-RU" sz="2000" b="1" dirty="0" err="1" smtClean="0"/>
              <a:t>ый</a:t>
            </a:r>
            <a:r>
              <a:rPr lang="ru-RU" sz="2000" b="1" dirty="0" smtClean="0"/>
              <a:t> крик, честный </a:t>
            </a:r>
            <a:r>
              <a:rPr lang="ru-RU" sz="2000" b="1" dirty="0" err="1" smtClean="0"/>
              <a:t>тружен</a:t>
            </a:r>
            <a:r>
              <a:rPr lang="ru-RU" sz="2000" b="1" dirty="0" smtClean="0"/>
              <a:t>..</a:t>
            </a:r>
            <a:r>
              <a:rPr lang="ru-RU" sz="2000" b="1" dirty="0" err="1" smtClean="0"/>
              <a:t>ик</a:t>
            </a:r>
            <a:r>
              <a:rPr lang="ru-RU" sz="2000" b="1" dirty="0" smtClean="0"/>
              <a:t>, нехожен..</a:t>
            </a:r>
            <a:r>
              <a:rPr lang="ru-RU" sz="2000" b="1" dirty="0" err="1" smtClean="0"/>
              <a:t>ые</a:t>
            </a:r>
            <a:r>
              <a:rPr lang="ru-RU" sz="2000" b="1" dirty="0" smtClean="0"/>
              <a:t> тропы, куплен..</a:t>
            </a:r>
            <a:r>
              <a:rPr lang="ru-RU" sz="2000" b="1" dirty="0" err="1" smtClean="0"/>
              <a:t>ый</a:t>
            </a:r>
            <a:r>
              <a:rPr lang="ru-RU" sz="2000" b="1" dirty="0" smtClean="0"/>
              <a:t>, давно мазан..</a:t>
            </a:r>
            <a:r>
              <a:rPr lang="ru-RU" sz="2000" b="1" dirty="0" err="1" smtClean="0"/>
              <a:t>ые</a:t>
            </a:r>
            <a:r>
              <a:rPr lang="ru-RU" sz="2000" b="1" dirty="0" smtClean="0"/>
              <a:t> хаты, она невежествен..а и ограничен..а, </a:t>
            </a:r>
          </a:p>
          <a:p>
            <a:endParaRPr lang="ru-RU" sz="2000"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04800"/>
            <a:ext cx="8610600" cy="5791200"/>
          </a:xfrm>
        </p:spPr>
        <p:txBody>
          <a:bodyPr/>
          <a:lstStyle/>
          <a:p>
            <a:r>
              <a:rPr lang="ru-RU" sz="2000" b="1" dirty="0" smtClean="0"/>
              <a:t>сушен..</a:t>
            </a:r>
            <a:r>
              <a:rPr lang="ru-RU" sz="2000" b="1" dirty="0" err="1" smtClean="0"/>
              <a:t>ые</a:t>
            </a:r>
            <a:r>
              <a:rPr lang="ru-RU" sz="2000" b="1" dirty="0" smtClean="0"/>
              <a:t> грибы, ягоды рассыпан..</a:t>
            </a:r>
            <a:r>
              <a:rPr lang="ru-RU" sz="2000" b="1" dirty="0" err="1" smtClean="0"/>
              <a:t>ы</a:t>
            </a:r>
            <a:r>
              <a:rPr lang="ru-RU" sz="2000" b="1" dirty="0" smtClean="0"/>
              <a:t>, ответы неуверен..</a:t>
            </a:r>
            <a:r>
              <a:rPr lang="ru-RU" sz="2000" b="1" dirty="0" err="1" smtClean="0"/>
              <a:t>ы</a:t>
            </a:r>
            <a:r>
              <a:rPr lang="ru-RU" sz="2000" b="1" dirty="0" smtClean="0"/>
              <a:t>, лица вымазан..</a:t>
            </a:r>
            <a:r>
              <a:rPr lang="ru-RU" sz="2000" b="1" dirty="0" err="1" smtClean="0"/>
              <a:t>ы</a:t>
            </a:r>
            <a:r>
              <a:rPr lang="ru-RU" sz="2000" b="1" dirty="0" smtClean="0"/>
              <a:t> сажей, квашен..</a:t>
            </a:r>
            <a:r>
              <a:rPr lang="ru-RU" sz="2000" b="1" dirty="0" err="1" smtClean="0"/>
              <a:t>ая</a:t>
            </a:r>
            <a:r>
              <a:rPr lang="ru-RU" sz="2000" b="1" dirty="0" smtClean="0"/>
              <a:t> капуста, вязан..</a:t>
            </a:r>
            <a:r>
              <a:rPr lang="ru-RU" sz="2000" b="1" dirty="0" err="1" smtClean="0"/>
              <a:t>ая</a:t>
            </a:r>
            <a:r>
              <a:rPr lang="ru-RU" sz="2000" b="1" dirty="0" smtClean="0"/>
              <a:t> из шерсти кофта, всё погружен..о в сон, комната обставлен..а, ранен..</a:t>
            </a:r>
            <a:r>
              <a:rPr lang="ru-RU" sz="2000" b="1" dirty="0" err="1" smtClean="0"/>
              <a:t>ый</a:t>
            </a:r>
            <a:r>
              <a:rPr lang="ru-RU" sz="2000" b="1" dirty="0" smtClean="0"/>
              <a:t> в руку, нескошен..</a:t>
            </a:r>
            <a:r>
              <a:rPr lang="ru-RU" sz="2000" b="1" dirty="0" err="1" smtClean="0"/>
              <a:t>ый</a:t>
            </a:r>
            <a:r>
              <a:rPr lang="ru-RU" sz="2000" b="1" dirty="0" smtClean="0"/>
              <a:t> луг, мука рассыпан..а по столу, топлен..</a:t>
            </a:r>
            <a:r>
              <a:rPr lang="ru-RU" sz="2000" b="1" dirty="0" err="1" smtClean="0"/>
              <a:t>ое</a:t>
            </a:r>
            <a:r>
              <a:rPr lang="ru-RU" sz="2000" b="1" dirty="0" smtClean="0"/>
              <a:t> масло, зван..</a:t>
            </a:r>
            <a:r>
              <a:rPr lang="ru-RU" sz="2000" b="1" dirty="0" err="1" smtClean="0"/>
              <a:t>ые</a:t>
            </a:r>
            <a:r>
              <a:rPr lang="ru-RU" sz="2000" b="1" dirty="0" smtClean="0"/>
              <a:t> на вечер гости, маринован..</a:t>
            </a:r>
            <a:r>
              <a:rPr lang="ru-RU" sz="2000" b="1" dirty="0" err="1" smtClean="0"/>
              <a:t>ые</a:t>
            </a:r>
            <a:r>
              <a:rPr lang="ru-RU" sz="2000" b="1" dirty="0" smtClean="0"/>
              <a:t> грибы, морожен..</a:t>
            </a:r>
            <a:r>
              <a:rPr lang="ru-RU" sz="2000" b="1" dirty="0" err="1" smtClean="0"/>
              <a:t>ое</a:t>
            </a:r>
            <a:r>
              <a:rPr lang="ru-RU" sz="2000" b="1" dirty="0" smtClean="0"/>
              <a:t> мясо, манеры изыскан..</a:t>
            </a:r>
            <a:r>
              <a:rPr lang="ru-RU" sz="2000" b="1" dirty="0" err="1" smtClean="0"/>
              <a:t>ы</a:t>
            </a:r>
            <a:r>
              <a:rPr lang="ru-RU" sz="2000" b="1" dirty="0" smtClean="0"/>
              <a:t>, асфальтирован..</a:t>
            </a:r>
            <a:r>
              <a:rPr lang="ru-RU" sz="2000" b="1" dirty="0" err="1" smtClean="0"/>
              <a:t>ый</a:t>
            </a:r>
            <a:r>
              <a:rPr lang="ru-RU" sz="2000" b="1" dirty="0" smtClean="0"/>
              <a:t>, ламинирован..</a:t>
            </a:r>
            <a:r>
              <a:rPr lang="ru-RU" sz="2000" b="1" dirty="0" err="1" smtClean="0"/>
              <a:t>ый</a:t>
            </a:r>
            <a:r>
              <a:rPr lang="ru-RU" sz="2000" b="1" dirty="0" smtClean="0"/>
              <a:t>, заплатан..</a:t>
            </a:r>
            <a:r>
              <a:rPr lang="ru-RU" sz="2000" b="1" dirty="0" err="1" smtClean="0"/>
              <a:t>ый</a:t>
            </a:r>
            <a:r>
              <a:rPr lang="ru-RU" sz="2000" b="1" dirty="0" smtClean="0"/>
              <a:t> полушубок, ткан..</a:t>
            </a:r>
            <a:r>
              <a:rPr lang="ru-RU" sz="2000" b="1" dirty="0" err="1" smtClean="0"/>
              <a:t>ая</a:t>
            </a:r>
            <a:r>
              <a:rPr lang="ru-RU" sz="2000" b="1" dirty="0" smtClean="0"/>
              <a:t> шелком салфетка, поломан..</a:t>
            </a:r>
            <a:r>
              <a:rPr lang="ru-RU" sz="2000" b="1" dirty="0" err="1" smtClean="0"/>
              <a:t>ые</a:t>
            </a:r>
            <a:r>
              <a:rPr lang="ru-RU" sz="2000" b="1" dirty="0" smtClean="0"/>
              <a:t> деревья, зван..</a:t>
            </a:r>
            <a:r>
              <a:rPr lang="ru-RU" sz="2000" b="1" dirty="0" err="1" smtClean="0"/>
              <a:t>ые</a:t>
            </a:r>
            <a:r>
              <a:rPr lang="ru-RU" sz="2000" b="1" dirty="0" smtClean="0"/>
              <a:t> гости, дорога длин..а, тучи рассеян..</a:t>
            </a:r>
            <a:r>
              <a:rPr lang="ru-RU" sz="2000" b="1" dirty="0" err="1" smtClean="0"/>
              <a:t>ы</a:t>
            </a:r>
            <a:r>
              <a:rPr lang="ru-RU" sz="2000" b="1" dirty="0" smtClean="0"/>
              <a:t>, вязан..</a:t>
            </a:r>
            <a:r>
              <a:rPr lang="ru-RU" sz="2000" b="1" dirty="0" err="1" smtClean="0"/>
              <a:t>ая</a:t>
            </a:r>
            <a:r>
              <a:rPr lang="ru-RU" sz="2000" b="1" dirty="0" smtClean="0"/>
              <a:t> скатерть, средства изыскан..</a:t>
            </a:r>
            <a:r>
              <a:rPr lang="ru-RU" sz="2000" b="1" dirty="0" err="1" smtClean="0"/>
              <a:t>ы</a:t>
            </a:r>
            <a:r>
              <a:rPr lang="ru-RU" sz="2000" b="1" dirty="0" smtClean="0"/>
              <a:t>, чекан..</a:t>
            </a:r>
            <a:r>
              <a:rPr lang="ru-RU" sz="2000" b="1" dirty="0" err="1" smtClean="0"/>
              <a:t>ый</a:t>
            </a:r>
            <a:r>
              <a:rPr lang="ru-RU" sz="2000" b="1" dirty="0" smtClean="0"/>
              <a:t> шаг, усадьба ограничен..а рекой, </a:t>
            </a:r>
            <a:r>
              <a:rPr lang="ru-RU" sz="2000" b="1" dirty="0" err="1" smtClean="0"/>
              <a:t>жеман</a:t>
            </a:r>
            <a:r>
              <a:rPr lang="ru-RU" sz="2000" b="1" dirty="0" smtClean="0"/>
              <a:t>..</a:t>
            </a:r>
            <a:r>
              <a:rPr lang="ru-RU" sz="2000" b="1" dirty="0" err="1" smtClean="0"/>
              <a:t>ые</a:t>
            </a:r>
            <a:r>
              <a:rPr lang="ru-RU" sz="2000" b="1" dirty="0" smtClean="0"/>
              <a:t> манеры, смущен..</a:t>
            </a:r>
            <a:r>
              <a:rPr lang="ru-RU" sz="2000" b="1" dirty="0" err="1" smtClean="0"/>
              <a:t>ая</a:t>
            </a:r>
            <a:r>
              <a:rPr lang="ru-RU" sz="2000" b="1" dirty="0" smtClean="0"/>
              <a:t> девушка, дорога пройден..а, </a:t>
            </a:r>
            <a:r>
              <a:rPr lang="ru-RU" sz="2000" b="1" dirty="0" err="1" smtClean="0"/>
              <a:t>воронен</a:t>
            </a:r>
            <a:r>
              <a:rPr lang="ru-RU" sz="2000" b="1" dirty="0" smtClean="0"/>
              <a:t>..</a:t>
            </a:r>
            <a:r>
              <a:rPr lang="ru-RU" sz="2000" b="1" dirty="0" err="1" smtClean="0"/>
              <a:t>ая</a:t>
            </a:r>
            <a:r>
              <a:rPr lang="ru-RU" sz="2000" b="1" dirty="0" smtClean="0"/>
              <a:t> сталь, гранен..</a:t>
            </a:r>
            <a:r>
              <a:rPr lang="ru-RU" sz="2000" b="1" dirty="0" err="1" smtClean="0"/>
              <a:t>ый</a:t>
            </a:r>
            <a:r>
              <a:rPr lang="ru-RU" sz="2000" b="1" dirty="0" smtClean="0"/>
              <a:t> стакан, воспитан..</a:t>
            </a:r>
            <a:r>
              <a:rPr lang="ru-RU" sz="2000" b="1" dirty="0" err="1" smtClean="0"/>
              <a:t>ый</a:t>
            </a:r>
            <a:r>
              <a:rPr lang="ru-RU" sz="2000" b="1" dirty="0" smtClean="0"/>
              <a:t> человек, бешен..</a:t>
            </a:r>
            <a:r>
              <a:rPr lang="ru-RU" sz="2000" b="1" dirty="0" err="1" smtClean="0"/>
              <a:t>ый</a:t>
            </a:r>
            <a:r>
              <a:rPr lang="ru-RU" sz="2000" b="1" dirty="0" smtClean="0"/>
              <a:t> темп, автоматизирован..</a:t>
            </a:r>
            <a:r>
              <a:rPr lang="ru-RU" sz="2000" b="1" dirty="0" err="1" smtClean="0"/>
              <a:t>ый</a:t>
            </a:r>
            <a:r>
              <a:rPr lang="ru-RU" sz="2000" b="1" dirty="0" smtClean="0"/>
              <a:t>, кован..</a:t>
            </a:r>
            <a:r>
              <a:rPr lang="ru-RU" sz="2000" b="1" dirty="0" err="1" smtClean="0"/>
              <a:t>ый</a:t>
            </a:r>
            <a:r>
              <a:rPr lang="ru-RU" sz="2000" b="1" dirty="0" smtClean="0"/>
              <a:t>, мечен..</a:t>
            </a:r>
            <a:r>
              <a:rPr lang="ru-RU" sz="2000" b="1" dirty="0" err="1" smtClean="0"/>
              <a:t>ые</a:t>
            </a:r>
            <a:r>
              <a:rPr lang="ru-RU" sz="2000" b="1" dirty="0" smtClean="0"/>
              <a:t> карты, инкрустирован..</a:t>
            </a:r>
            <a:r>
              <a:rPr lang="ru-RU" sz="2000" b="1" dirty="0" err="1" smtClean="0"/>
              <a:t>ый</a:t>
            </a:r>
            <a:r>
              <a:rPr lang="ru-RU" sz="2000" b="1" dirty="0" smtClean="0"/>
              <a:t>, священ..</a:t>
            </a:r>
            <a:r>
              <a:rPr lang="ru-RU" sz="2000" b="1" dirty="0" err="1" smtClean="0"/>
              <a:t>ик</a:t>
            </a:r>
            <a:r>
              <a:rPr lang="ru-RU" sz="2000" b="1" dirty="0" smtClean="0"/>
              <a:t>, </a:t>
            </a:r>
            <a:r>
              <a:rPr lang="ru-RU" sz="2000" b="1" dirty="0" err="1" smtClean="0"/>
              <a:t>маслен</a:t>
            </a:r>
            <a:r>
              <a:rPr lang="ru-RU" sz="2000" b="1" dirty="0" smtClean="0"/>
              <a:t>..</a:t>
            </a:r>
            <a:r>
              <a:rPr lang="ru-RU" sz="2000" b="1" dirty="0" err="1" smtClean="0"/>
              <a:t>ица</a:t>
            </a:r>
            <a:r>
              <a:rPr lang="ru-RU" sz="2000" b="1" dirty="0" smtClean="0"/>
              <a:t>, стиран..</a:t>
            </a:r>
            <a:r>
              <a:rPr lang="ru-RU" sz="2000" b="1" dirty="0" err="1" smtClean="0"/>
              <a:t>ый-перестиран</a:t>
            </a:r>
            <a:r>
              <a:rPr lang="ru-RU" sz="2000" b="1" dirty="0" smtClean="0"/>
              <a:t>..</a:t>
            </a:r>
            <a:r>
              <a:rPr lang="ru-RU" sz="2000" b="1" dirty="0" err="1" smtClean="0"/>
              <a:t>ый</a:t>
            </a:r>
            <a:r>
              <a:rPr lang="ru-RU" sz="2000" b="1" dirty="0" smtClean="0"/>
              <a:t>, </a:t>
            </a:r>
            <a:r>
              <a:rPr lang="ru-RU" sz="2000" b="1" dirty="0" err="1" smtClean="0"/>
              <a:t>гладкокрашен</a:t>
            </a:r>
            <a:r>
              <a:rPr lang="ru-RU" sz="2000" b="1" dirty="0" smtClean="0"/>
              <a:t>..</a:t>
            </a:r>
            <a:r>
              <a:rPr lang="ru-RU" sz="2000" b="1" dirty="0" err="1" smtClean="0"/>
              <a:t>ый</a:t>
            </a:r>
            <a:r>
              <a:rPr lang="ru-RU" sz="2000" b="1" dirty="0" smtClean="0"/>
              <a:t> материал, воспитан..</a:t>
            </a:r>
            <a:r>
              <a:rPr lang="ru-RU" sz="2000" b="1" dirty="0" err="1" smtClean="0"/>
              <a:t>ик</a:t>
            </a:r>
            <a:r>
              <a:rPr lang="ru-RU" sz="2000" b="1" dirty="0" smtClean="0"/>
              <a:t>, известный учен..</a:t>
            </a:r>
            <a:r>
              <a:rPr lang="ru-RU" sz="2000" b="1" dirty="0" err="1" smtClean="0"/>
              <a:t>ый</a:t>
            </a:r>
            <a:r>
              <a:rPr lang="ru-RU" sz="2000" b="1" dirty="0" smtClean="0"/>
              <a:t>, мучен..</a:t>
            </a:r>
            <a:r>
              <a:rPr lang="ru-RU" sz="2000" b="1" dirty="0" err="1" smtClean="0"/>
              <a:t>ик</a:t>
            </a:r>
            <a:r>
              <a:rPr lang="ru-RU" sz="2000" b="1" dirty="0" smtClean="0"/>
              <a:t>, варен..</a:t>
            </a:r>
            <a:r>
              <a:rPr lang="ru-RU" sz="2000" b="1" dirty="0" err="1" smtClean="0"/>
              <a:t>ик</a:t>
            </a:r>
            <a:r>
              <a:rPr lang="ru-RU" sz="2000" b="1" dirty="0" smtClean="0"/>
              <a:t>, варен..</a:t>
            </a:r>
            <a:r>
              <a:rPr lang="ru-RU" sz="2000" b="1" dirty="0" err="1" smtClean="0"/>
              <a:t>ый-переварен</a:t>
            </a:r>
            <a:r>
              <a:rPr lang="ru-RU" sz="2000" b="1" dirty="0" smtClean="0"/>
              <a:t>..</a:t>
            </a:r>
            <a:r>
              <a:rPr lang="ru-RU" sz="2000" b="1" dirty="0" err="1" smtClean="0"/>
              <a:t>ый</a:t>
            </a:r>
            <a:endParaRPr lang="ru-RU" sz="2000" b="1"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381000"/>
            <a:ext cx="8534400" cy="5715000"/>
          </a:xfrm>
        </p:spPr>
        <p:txBody>
          <a:bodyPr/>
          <a:lstStyle/>
          <a:p>
            <a:pPr>
              <a:buNone/>
            </a:pPr>
            <a:r>
              <a:rPr lang="ru-RU" sz="2000" dirty="0" smtClean="0"/>
              <a:t>Укажите верное объяснение написания выделенного слова.</a:t>
            </a:r>
          </a:p>
          <a:p>
            <a:pPr>
              <a:buNone/>
            </a:pPr>
            <a:r>
              <a:rPr lang="ru-RU" sz="2000" b="1" dirty="0" smtClean="0"/>
              <a:t>Берега Онежского озера были </a:t>
            </a:r>
            <a:r>
              <a:rPr lang="ru-RU" sz="2000" b="1" dirty="0" err="1" smtClean="0"/>
              <a:t>освое</a:t>
            </a:r>
            <a:r>
              <a:rPr lang="ru-RU" sz="2000" b="1" dirty="0" smtClean="0"/>
              <a:t>..</a:t>
            </a:r>
            <a:r>
              <a:rPr lang="ru-RU" sz="2000" b="1" dirty="0" err="1" smtClean="0"/>
              <a:t>ы</a:t>
            </a:r>
            <a:r>
              <a:rPr lang="ru-RU" sz="2000" b="1" dirty="0" smtClean="0"/>
              <a:t> ещё в </a:t>
            </a:r>
            <a:r>
              <a:rPr lang="en-US" sz="2000" b="1" dirty="0" smtClean="0"/>
              <a:t>III</a:t>
            </a:r>
            <a:r>
              <a:rPr lang="ru-RU" sz="2000" b="1" dirty="0" smtClean="0"/>
              <a:t> тысячелетии до нашей эры. </a:t>
            </a:r>
            <a:r>
              <a:rPr lang="ru-RU" sz="2000" dirty="0" smtClean="0"/>
              <a:t> </a:t>
            </a:r>
          </a:p>
          <a:p>
            <a:pPr>
              <a:buNone/>
            </a:pPr>
            <a:r>
              <a:rPr lang="ru-RU" sz="2000" dirty="0" smtClean="0"/>
              <a:t>1)</a:t>
            </a:r>
          </a:p>
          <a:p>
            <a:pPr>
              <a:buNone/>
            </a:pPr>
            <a:r>
              <a:rPr lang="ru-RU" sz="2000" dirty="0" smtClean="0"/>
              <a:t>Пишутся две буквы НН, так как это прилагательное образовано от местоимения </a:t>
            </a:r>
            <a:r>
              <a:rPr lang="ru-RU" sz="2000" i="1" dirty="0" smtClean="0"/>
              <a:t>свой</a:t>
            </a:r>
            <a:r>
              <a:rPr lang="ru-RU" sz="2000" dirty="0" smtClean="0"/>
              <a:t>  с помощью суффикса -ЕНН-.</a:t>
            </a:r>
          </a:p>
          <a:p>
            <a:pPr>
              <a:buNone/>
            </a:pPr>
            <a:r>
              <a:rPr lang="ru-RU" sz="2000" dirty="0" smtClean="0"/>
              <a:t>2)</a:t>
            </a:r>
          </a:p>
          <a:p>
            <a:pPr>
              <a:buNone/>
            </a:pPr>
            <a:r>
              <a:rPr lang="ru-RU" sz="2000" dirty="0" smtClean="0"/>
              <a:t>Пишется одна буква Н, так как это краткая форма причастия, образованного от глагола </a:t>
            </a:r>
            <a:r>
              <a:rPr lang="ru-RU" sz="2000" i="1" dirty="0" smtClean="0"/>
              <a:t>освоить</a:t>
            </a:r>
            <a:r>
              <a:rPr lang="ru-RU" sz="2000" dirty="0" smtClean="0"/>
              <a:t>. </a:t>
            </a:r>
          </a:p>
          <a:p>
            <a:pPr>
              <a:buNone/>
            </a:pPr>
            <a:r>
              <a:rPr lang="ru-RU" sz="2000" dirty="0" smtClean="0"/>
              <a:t>3)</a:t>
            </a:r>
          </a:p>
          <a:p>
            <a:pPr>
              <a:buNone/>
            </a:pPr>
            <a:r>
              <a:rPr lang="ru-RU" sz="2000" dirty="0" smtClean="0"/>
              <a:t>Пишется одна буква Н, так как это причастие без пояснительных слов.</a:t>
            </a:r>
          </a:p>
          <a:p>
            <a:pPr>
              <a:buNone/>
            </a:pPr>
            <a:r>
              <a:rPr lang="ru-RU" sz="2000" dirty="0" smtClean="0"/>
              <a:t>4)</a:t>
            </a:r>
          </a:p>
          <a:p>
            <a:pPr>
              <a:buNone/>
            </a:pPr>
            <a:r>
              <a:rPr lang="ru-RU" sz="2000" dirty="0" smtClean="0"/>
              <a:t>Пишутся две буквы НН, так как это прилагательное, а не причастие; в кратком прилагательном сохраняется написание -НН-.</a:t>
            </a:r>
          </a:p>
          <a:p>
            <a:endParaRPr lang="ru-RU" sz="2000" dirty="0"/>
          </a:p>
        </p:txBody>
      </p:sp>
      <p:sp>
        <p:nvSpPr>
          <p:cNvPr id="4" name="Овал 3"/>
          <p:cNvSpPr/>
          <p:nvPr/>
        </p:nvSpPr>
        <p:spPr>
          <a:xfrm>
            <a:off x="7772400" y="22860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 каком ряду в обоих случаях пишется </a:t>
            </a:r>
            <a:r>
              <a:rPr lang="ru-RU" u="sng" dirty="0" smtClean="0"/>
              <a:t>НН</a:t>
            </a:r>
            <a:r>
              <a:rPr lang="ru-RU" dirty="0" smtClean="0"/>
              <a:t>:</a:t>
            </a:r>
            <a:br>
              <a:rPr lang="ru-RU" dirty="0" smtClean="0"/>
            </a:br>
            <a:endParaRPr lang="ru-RU" dirty="0"/>
          </a:p>
        </p:txBody>
      </p:sp>
      <p:sp>
        <p:nvSpPr>
          <p:cNvPr id="3" name="Содержимое 2"/>
          <p:cNvSpPr>
            <a:spLocks noGrp="1"/>
          </p:cNvSpPr>
          <p:nvPr>
            <p:ph idx="1"/>
          </p:nvPr>
        </p:nvSpPr>
        <p:spPr/>
        <p:txBody>
          <a:bodyPr/>
          <a:lstStyle/>
          <a:p>
            <a:pPr>
              <a:buNone/>
            </a:pPr>
            <a:r>
              <a:rPr lang="ru-RU" sz="2800" b="1" dirty="0" smtClean="0"/>
              <a:t>1. </a:t>
            </a:r>
            <a:r>
              <a:rPr lang="ru-RU" sz="2800" b="1" dirty="0" err="1" smtClean="0"/>
              <a:t>подсуше</a:t>
            </a:r>
            <a:r>
              <a:rPr lang="ru-RU" sz="2800" b="1" dirty="0" smtClean="0"/>
              <a:t>..</a:t>
            </a:r>
            <a:r>
              <a:rPr lang="ru-RU" sz="2800" b="1" dirty="0" err="1" smtClean="0"/>
              <a:t>ое</a:t>
            </a:r>
            <a:r>
              <a:rPr lang="ru-RU" sz="2800" b="1" dirty="0" smtClean="0"/>
              <a:t> бельё, стари..</a:t>
            </a:r>
            <a:r>
              <a:rPr lang="ru-RU" sz="2800" b="1" dirty="0" err="1" smtClean="0"/>
              <a:t>ые</a:t>
            </a:r>
            <a:r>
              <a:rPr lang="ru-RU" sz="2800" b="1" dirty="0" smtClean="0"/>
              <a:t> вещи</a:t>
            </a:r>
          </a:p>
          <a:p>
            <a:pPr>
              <a:buNone/>
            </a:pPr>
            <a:r>
              <a:rPr lang="ru-RU" sz="2800" b="1" dirty="0" smtClean="0"/>
              <a:t>2. не </a:t>
            </a:r>
            <a:r>
              <a:rPr lang="ru-RU" sz="2800" b="1" dirty="0" err="1" smtClean="0"/>
              <a:t>выуче</a:t>
            </a:r>
            <a:r>
              <a:rPr lang="ru-RU" sz="2800" b="1" dirty="0" smtClean="0"/>
              <a:t>..</a:t>
            </a:r>
            <a:r>
              <a:rPr lang="ru-RU" sz="2800" b="1" dirty="0" err="1" smtClean="0"/>
              <a:t>ы</a:t>
            </a:r>
            <a:r>
              <a:rPr lang="ru-RU" sz="2800" b="1" dirty="0" smtClean="0"/>
              <a:t> уроки, </a:t>
            </a:r>
            <a:r>
              <a:rPr lang="ru-RU" sz="2800" b="1" dirty="0" err="1" smtClean="0"/>
              <a:t>связа</a:t>
            </a:r>
            <a:r>
              <a:rPr lang="ru-RU" sz="2800" b="1" dirty="0" smtClean="0"/>
              <a:t>..</a:t>
            </a:r>
            <a:r>
              <a:rPr lang="ru-RU" sz="2800" b="1" dirty="0" err="1" smtClean="0"/>
              <a:t>ый</a:t>
            </a:r>
            <a:r>
              <a:rPr lang="ru-RU" sz="2800" b="1" dirty="0" smtClean="0"/>
              <a:t> свитер</a:t>
            </a:r>
          </a:p>
          <a:p>
            <a:pPr>
              <a:buNone/>
            </a:pPr>
            <a:r>
              <a:rPr lang="ru-RU" sz="2800" b="1" dirty="0" smtClean="0"/>
              <a:t>3. </a:t>
            </a:r>
            <a:r>
              <a:rPr lang="ru-RU" sz="2800" b="1" dirty="0" err="1" smtClean="0"/>
              <a:t>нечая</a:t>
            </a:r>
            <a:r>
              <a:rPr lang="ru-RU" sz="2800" b="1" dirty="0" smtClean="0"/>
              <a:t>..</a:t>
            </a:r>
            <a:r>
              <a:rPr lang="ru-RU" sz="2800" b="1" dirty="0" err="1" smtClean="0"/>
              <a:t>ый</a:t>
            </a:r>
            <a:r>
              <a:rPr lang="ru-RU" sz="2800" b="1" dirty="0" smtClean="0"/>
              <a:t> взгляд, кури..</a:t>
            </a:r>
            <a:r>
              <a:rPr lang="ru-RU" sz="2800" b="1" dirty="0" err="1" smtClean="0"/>
              <a:t>ый</a:t>
            </a:r>
            <a:r>
              <a:rPr lang="ru-RU" sz="2800" b="1" dirty="0" smtClean="0"/>
              <a:t> бульон</a:t>
            </a:r>
          </a:p>
          <a:p>
            <a:pPr>
              <a:buNone/>
            </a:pPr>
            <a:r>
              <a:rPr lang="ru-RU" sz="2800" b="1" dirty="0" smtClean="0"/>
              <a:t>4. </a:t>
            </a:r>
            <a:r>
              <a:rPr lang="ru-RU" sz="2800" b="1" dirty="0" err="1" smtClean="0"/>
              <a:t>ути</a:t>
            </a:r>
            <a:r>
              <a:rPr lang="ru-RU" sz="2800" b="1" dirty="0" smtClean="0"/>
              <a:t>..</a:t>
            </a:r>
            <a:r>
              <a:rPr lang="ru-RU" sz="2800" b="1" dirty="0" err="1" smtClean="0"/>
              <a:t>ая</a:t>
            </a:r>
            <a:r>
              <a:rPr lang="ru-RU" sz="2800" b="1" dirty="0" smtClean="0"/>
              <a:t> охота, </a:t>
            </a:r>
            <a:r>
              <a:rPr lang="ru-RU" sz="2800" b="1" dirty="0" err="1" smtClean="0"/>
              <a:t>кова</a:t>
            </a:r>
            <a:r>
              <a:rPr lang="ru-RU" sz="2800" b="1" dirty="0" smtClean="0"/>
              <a:t>..</a:t>
            </a:r>
            <a:r>
              <a:rPr lang="ru-RU" sz="2800" b="1" dirty="0" err="1" smtClean="0"/>
              <a:t>ая</a:t>
            </a:r>
            <a:r>
              <a:rPr lang="ru-RU" sz="2800" b="1" dirty="0" smtClean="0"/>
              <a:t> лошадь</a:t>
            </a:r>
          </a:p>
          <a:p>
            <a:endParaRPr lang="ru-RU" sz="2800" b="1" dirty="0"/>
          </a:p>
        </p:txBody>
      </p:sp>
      <p:pic>
        <p:nvPicPr>
          <p:cNvPr id="4" name="Рисунок 3" descr="знания2.wmf"/>
          <p:cNvPicPr>
            <a:picLocks noChangeAspect="1"/>
          </p:cNvPicPr>
          <p:nvPr/>
        </p:nvPicPr>
        <p:blipFill>
          <a:blip r:embed="rId2"/>
          <a:stretch>
            <a:fillRect/>
          </a:stretch>
        </p:blipFill>
        <p:spPr>
          <a:xfrm>
            <a:off x="3581400" y="4191000"/>
            <a:ext cx="2076450" cy="2345619"/>
          </a:xfrm>
          <a:prstGeom prst="rect">
            <a:avLst/>
          </a:prstGeom>
        </p:spPr>
      </p:pic>
      <p:sp>
        <p:nvSpPr>
          <p:cNvPr id="5" name="Овал 4"/>
          <p:cNvSpPr/>
          <p:nvPr/>
        </p:nvSpPr>
        <p:spPr>
          <a:xfrm>
            <a:off x="7086600" y="44958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style.rotation</p:attrName>
                                        </p:attrNameLst>
                                      </p:cBhvr>
                                      <p:tavLst>
                                        <p:tav tm="0">
                                          <p:val>
                                            <p:fltVal val="720"/>
                                          </p:val>
                                        </p:tav>
                                        <p:tav tm="100000">
                                          <p:val>
                                            <p:fltVal val="0"/>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 calcmode="lin" valueType="num">
                                      <p:cBhvr>
                                        <p:cTn id="10" dur="5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суффиксах каких слов следует писать </a:t>
            </a:r>
            <a:r>
              <a:rPr lang="ru-RU" b="1" i="1" dirty="0" smtClean="0"/>
              <a:t>-</a:t>
            </a:r>
            <a:r>
              <a:rPr lang="ru-RU" b="1" i="1" dirty="0" err="1" smtClean="0"/>
              <a:t>нн</a:t>
            </a:r>
            <a:r>
              <a:rPr lang="ru-RU" b="1" i="1" dirty="0" smtClean="0"/>
              <a:t>-</a:t>
            </a:r>
            <a:r>
              <a:rPr lang="ru-RU" dirty="0" smtClean="0"/>
              <a:t>?</a:t>
            </a:r>
            <a:endParaRPr lang="ru-RU" dirty="0"/>
          </a:p>
        </p:txBody>
      </p:sp>
      <p:sp>
        <p:nvSpPr>
          <p:cNvPr id="3" name="Содержимое 2"/>
          <p:cNvSpPr>
            <a:spLocks noGrp="1"/>
          </p:cNvSpPr>
          <p:nvPr>
            <p:ph idx="1"/>
          </p:nvPr>
        </p:nvSpPr>
        <p:spPr/>
        <p:txBody>
          <a:bodyPr/>
          <a:lstStyle/>
          <a:p>
            <a:pPr algn="ctr">
              <a:buNone/>
            </a:pPr>
            <a:r>
              <a:rPr lang="ru-RU" sz="3600" b="1" dirty="0" smtClean="0"/>
              <a:t>а) Ошибка </a:t>
            </a:r>
            <a:r>
              <a:rPr lang="ru-RU" sz="3600" b="1" dirty="0" err="1" smtClean="0"/>
              <a:t>исправле_на</a:t>
            </a:r>
            <a:r>
              <a:rPr lang="ru-RU" sz="3600" b="1" dirty="0" smtClean="0"/>
              <a:t>;</a:t>
            </a:r>
            <a:br>
              <a:rPr lang="ru-RU" sz="3600" b="1" dirty="0" smtClean="0"/>
            </a:br>
            <a:r>
              <a:rPr lang="ru-RU" sz="3600" b="1" dirty="0" smtClean="0"/>
              <a:t>б) </a:t>
            </a:r>
            <a:r>
              <a:rPr lang="ru-RU" sz="3600" b="1" dirty="0" err="1" smtClean="0"/>
              <a:t>полирова_ная</a:t>
            </a:r>
            <a:r>
              <a:rPr lang="ru-RU" sz="3600" b="1" dirty="0" smtClean="0"/>
              <a:t> мебель;</a:t>
            </a:r>
            <a:br>
              <a:rPr lang="ru-RU" sz="3600" b="1" dirty="0" smtClean="0"/>
            </a:br>
            <a:r>
              <a:rPr lang="ru-RU" sz="3600" b="1" dirty="0" smtClean="0"/>
              <a:t>в) </a:t>
            </a:r>
            <a:r>
              <a:rPr lang="ru-RU" sz="3600" b="1" dirty="0" err="1" smtClean="0"/>
              <a:t>туше_ный</a:t>
            </a:r>
            <a:r>
              <a:rPr lang="ru-RU" sz="3600" b="1" dirty="0" smtClean="0"/>
              <a:t> картофель; </a:t>
            </a:r>
            <a:br>
              <a:rPr lang="ru-RU" sz="3600" b="1" dirty="0" smtClean="0"/>
            </a:br>
            <a:r>
              <a:rPr lang="ru-RU" sz="3600" b="1" dirty="0" smtClean="0"/>
              <a:t>г) </a:t>
            </a:r>
            <a:r>
              <a:rPr lang="ru-RU" sz="3600" b="1" dirty="0" err="1" smtClean="0"/>
              <a:t>подкова_ная</a:t>
            </a:r>
            <a:r>
              <a:rPr lang="ru-RU" sz="3600" b="1" dirty="0" smtClean="0"/>
              <a:t> лошадь.</a:t>
            </a:r>
          </a:p>
          <a:p>
            <a:pPr algn="ctr">
              <a:buNone/>
            </a:pPr>
            <a:endParaRPr lang="ru-RU" dirty="0"/>
          </a:p>
        </p:txBody>
      </p:sp>
      <p:pic>
        <p:nvPicPr>
          <p:cNvPr id="6" name="Рисунок 5" descr="знания 3.wmf"/>
          <p:cNvPicPr>
            <a:picLocks noChangeAspect="1"/>
          </p:cNvPicPr>
          <p:nvPr/>
        </p:nvPicPr>
        <p:blipFill>
          <a:blip r:embed="rId2"/>
          <a:stretch>
            <a:fillRect/>
          </a:stretch>
        </p:blipFill>
        <p:spPr>
          <a:xfrm>
            <a:off x="3581400" y="4343400"/>
            <a:ext cx="2192546" cy="1971675"/>
          </a:xfrm>
          <a:prstGeom prst="rect">
            <a:avLst/>
          </a:prstGeom>
        </p:spPr>
      </p:pic>
      <p:sp>
        <p:nvSpPr>
          <p:cNvPr id="5" name="Овал 4"/>
          <p:cNvSpPr/>
          <p:nvPr/>
        </p:nvSpPr>
        <p:spPr>
          <a:xfrm>
            <a:off x="457200" y="34290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Г</a:t>
            </a:r>
            <a:endParaRPr lang="ru-RU" sz="3200" b="1" dirty="0">
              <a:solidFill>
                <a:schemeClr val="bg1">
                  <a:lumMod val="50000"/>
                </a:schemeClr>
              </a:solidFill>
            </a:endParaRPr>
          </a:p>
        </p:txBody>
      </p:sp>
      <p:sp>
        <p:nvSpPr>
          <p:cNvPr id="7" name="Овал 6"/>
          <p:cNvSpPr/>
          <p:nvPr/>
        </p:nvSpPr>
        <p:spPr>
          <a:xfrm>
            <a:off x="533400" y="19050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Б</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style.rotation</p:attrName>
                                        </p:attrNameLst>
                                      </p:cBhvr>
                                      <p:tavLst>
                                        <p:tav tm="0">
                                          <p:val>
                                            <p:fltVal val="720"/>
                                          </p:val>
                                        </p:tav>
                                        <p:tav tm="100000">
                                          <p:val>
                                            <p:fltVal val="0"/>
                                          </p:val>
                                        </p:tav>
                                      </p:tavLst>
                                    </p:anim>
                                    <p:anim calcmode="lin" valueType="num">
                                      <p:cBhvr>
                                        <p:cTn id="9" dur="500" fill="hold"/>
                                        <p:tgtEl>
                                          <p:spTgt spid="5"/>
                                        </p:tgtEl>
                                        <p:attrNameLst>
                                          <p:attrName>ppt_h</p:attrName>
                                        </p:attrNameLst>
                                      </p:cBhvr>
                                      <p:tavLst>
                                        <p:tav tm="0">
                                          <p:val>
                                            <p:fltVal val="0"/>
                                          </p:val>
                                        </p:tav>
                                        <p:tav tm="100000">
                                          <p:val>
                                            <p:strVal val="#ppt_h"/>
                                          </p:val>
                                        </p:tav>
                                      </p:tavLst>
                                    </p:anim>
                                    <p:anim calcmode="lin" valueType="num">
                                      <p:cBhvr>
                                        <p:cTn id="10" dur="500" fill="hold"/>
                                        <p:tgtEl>
                                          <p:spTgt spid="5"/>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style.rotation</p:attrName>
                                        </p:attrNameLst>
                                      </p:cBhvr>
                                      <p:tavLst>
                                        <p:tav tm="0">
                                          <p:val>
                                            <p:fltVal val="720"/>
                                          </p:val>
                                        </p:tav>
                                        <p:tav tm="100000">
                                          <p:val>
                                            <p:fltVal val="0"/>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 calcmode="lin" valueType="num">
                                      <p:cBhvr>
                                        <p:cTn id="16" dur="5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На месте каких цифр пишется НН?</a:t>
            </a:r>
            <a:br>
              <a:rPr lang="ru-RU" sz="3600" dirty="0" smtClean="0"/>
            </a:br>
            <a:endParaRPr lang="ru-RU" sz="3600" dirty="0"/>
          </a:p>
        </p:txBody>
      </p:sp>
      <p:sp>
        <p:nvSpPr>
          <p:cNvPr id="3" name="Содержимое 2"/>
          <p:cNvSpPr>
            <a:spLocks noGrp="1"/>
          </p:cNvSpPr>
          <p:nvPr>
            <p:ph idx="1"/>
          </p:nvPr>
        </p:nvSpPr>
        <p:spPr/>
        <p:txBody>
          <a:bodyPr/>
          <a:lstStyle/>
          <a:p>
            <a:pPr>
              <a:buNone/>
            </a:pPr>
            <a:r>
              <a:rPr lang="ru-RU" sz="2800" b="1" dirty="0" smtClean="0"/>
              <a:t>Может быть, коньки </a:t>
            </a:r>
            <a:r>
              <a:rPr lang="ru-RU" sz="2800" b="1" dirty="0" err="1" smtClean="0"/>
              <a:t>назва</a:t>
            </a:r>
            <a:r>
              <a:rPr lang="ru-RU" sz="2800" b="1" dirty="0" smtClean="0"/>
              <a:t>(1)</a:t>
            </a:r>
            <a:r>
              <a:rPr lang="ru-RU" sz="2800" b="1" dirty="0" err="1" smtClean="0"/>
              <a:t>ы</a:t>
            </a:r>
            <a:r>
              <a:rPr lang="ru-RU" sz="2800" b="1" dirty="0" smtClean="0"/>
              <a:t> коньками именно потому, что в старину делали </a:t>
            </a:r>
            <a:r>
              <a:rPr lang="ru-RU" sz="2800" b="1" dirty="0" err="1" smtClean="0"/>
              <a:t>деревя</a:t>
            </a:r>
            <a:r>
              <a:rPr lang="ru-RU" sz="2800" b="1" dirty="0" smtClean="0"/>
              <a:t>(2)</a:t>
            </a:r>
            <a:r>
              <a:rPr lang="ru-RU" sz="2800" b="1" dirty="0" err="1" smtClean="0"/>
              <a:t>ые</a:t>
            </a:r>
            <a:r>
              <a:rPr lang="ru-RU" sz="2800" b="1" dirty="0" smtClean="0"/>
              <a:t> коньки, </a:t>
            </a:r>
            <a:r>
              <a:rPr lang="ru-RU" sz="2800" b="1" dirty="0" err="1" smtClean="0"/>
              <a:t>украше</a:t>
            </a:r>
            <a:r>
              <a:rPr lang="ru-RU" sz="2800" b="1" dirty="0" smtClean="0"/>
              <a:t>(3)</a:t>
            </a:r>
            <a:r>
              <a:rPr lang="ru-RU" sz="2800" b="1" dirty="0" err="1" smtClean="0"/>
              <a:t>ые</a:t>
            </a:r>
            <a:r>
              <a:rPr lang="ru-RU" sz="2800" b="1" dirty="0" smtClean="0"/>
              <a:t> завитками в виде лошади(4)ой головы.</a:t>
            </a:r>
          </a:p>
          <a:p>
            <a:endParaRPr lang="ru-RU" sz="2000" dirty="0"/>
          </a:p>
        </p:txBody>
      </p:sp>
      <p:pic>
        <p:nvPicPr>
          <p:cNvPr id="5" name="Рисунок 4" descr="шляпа учёного 2.wmf"/>
          <p:cNvPicPr>
            <a:picLocks noChangeAspect="1"/>
          </p:cNvPicPr>
          <p:nvPr/>
        </p:nvPicPr>
        <p:blipFill>
          <a:blip r:embed="rId2"/>
          <a:stretch>
            <a:fillRect/>
          </a:stretch>
        </p:blipFill>
        <p:spPr>
          <a:xfrm>
            <a:off x="2590800" y="4267200"/>
            <a:ext cx="3352800" cy="2290293"/>
          </a:xfrm>
          <a:prstGeom prst="rect">
            <a:avLst/>
          </a:prstGeom>
        </p:spPr>
      </p:pic>
      <p:sp>
        <p:nvSpPr>
          <p:cNvPr id="6" name="Овал 5"/>
          <p:cNvSpPr/>
          <p:nvPr/>
        </p:nvSpPr>
        <p:spPr>
          <a:xfrm>
            <a:off x="533400" y="4267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2, 3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style.rotation</p:attrName>
                                        </p:attrNameLst>
                                      </p:cBhvr>
                                      <p:tavLst>
                                        <p:tav tm="0">
                                          <p:val>
                                            <p:fltVal val="720"/>
                                          </p:val>
                                        </p:tav>
                                        <p:tav tm="100000">
                                          <p:val>
                                            <p:fltVal val="0"/>
                                          </p:val>
                                        </p:tav>
                                      </p:tavLst>
                                    </p:anim>
                                    <p:anim calcmode="lin" valueType="num">
                                      <p:cBhvr>
                                        <p:cTn id="9" dur="500" fill="hold"/>
                                        <p:tgtEl>
                                          <p:spTgt spid="6"/>
                                        </p:tgtEl>
                                        <p:attrNameLst>
                                          <p:attrName>ppt_h</p:attrName>
                                        </p:attrNameLst>
                                      </p:cBhvr>
                                      <p:tavLst>
                                        <p:tav tm="0">
                                          <p:val>
                                            <p:fltVal val="0"/>
                                          </p:val>
                                        </p:tav>
                                        <p:tav tm="100000">
                                          <p:val>
                                            <p:strVal val="#ppt_h"/>
                                          </p:val>
                                        </p:tav>
                                      </p:tavLst>
                                    </p:anim>
                                    <p:anim calcmode="lin" valueType="num">
                                      <p:cBhvr>
                                        <p:cTn id="10" dur="5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66800" y="1"/>
            <a:ext cx="7543800" cy="609600"/>
          </a:xfrm>
        </p:spPr>
        <p:txBody>
          <a:bodyPr/>
          <a:lstStyle/>
          <a:p>
            <a:r>
              <a:rPr lang="ru-RU" sz="2800" dirty="0" smtClean="0"/>
              <a:t>Н-НН в отымённых прилагательных</a:t>
            </a:r>
            <a:endParaRPr lang="ru-RU" sz="2800" dirty="0"/>
          </a:p>
        </p:txBody>
      </p:sp>
      <p:graphicFrame>
        <p:nvGraphicFramePr>
          <p:cNvPr id="4" name="Содержимое 3"/>
          <p:cNvGraphicFramePr>
            <a:graphicFrameLocks noGrp="1"/>
          </p:cNvGraphicFramePr>
          <p:nvPr>
            <p:ph idx="4294967295"/>
          </p:nvPr>
        </p:nvGraphicFramePr>
        <p:xfrm>
          <a:off x="304800" y="685800"/>
          <a:ext cx="8610600" cy="5552440"/>
        </p:xfrm>
        <a:graphic>
          <a:graphicData uri="http://schemas.openxmlformats.org/drawingml/2006/table">
            <a:tbl>
              <a:tblPr firstRow="1" bandRow="1">
                <a:tableStyleId>{5C22544A-7EE6-4342-B048-85BDC9FD1C3A}</a:tableStyleId>
              </a:tblPr>
              <a:tblGrid>
                <a:gridCol w="4305300"/>
                <a:gridCol w="4305300"/>
              </a:tblGrid>
              <a:tr h="511133">
                <a:tc>
                  <a:txBody>
                    <a:bodyPr/>
                    <a:lstStyle/>
                    <a:p>
                      <a:pPr algn="ctr">
                        <a:spcAft>
                          <a:spcPts val="0"/>
                        </a:spcAft>
                      </a:pPr>
                      <a:r>
                        <a:rPr lang="ru-RU" sz="2400" b="1" kern="0" dirty="0">
                          <a:solidFill>
                            <a:srgbClr val="008000"/>
                          </a:solidFill>
                          <a:latin typeface="Times New Roman"/>
                        </a:rPr>
                        <a:t>Н</a:t>
                      </a:r>
                    </a:p>
                  </a:txBody>
                  <a:tcPr marL="68580" marR="6858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ru-RU" sz="2400" b="1" kern="0" dirty="0">
                          <a:solidFill>
                            <a:srgbClr val="008000"/>
                          </a:solidFill>
                          <a:latin typeface="Times New Roman"/>
                        </a:rPr>
                        <a:t>НН</a:t>
                      </a:r>
                    </a:p>
                  </a:txBody>
                  <a:tcPr marL="68580" marR="68580" marT="0" marB="0"/>
                </a:tc>
              </a:tr>
              <a:tr h="5041307">
                <a:tc>
                  <a:txBody>
                    <a:bodyPr/>
                    <a:lstStyle/>
                    <a:p>
                      <a:pPr>
                        <a:spcAft>
                          <a:spcPts val="0"/>
                        </a:spcAft>
                      </a:pPr>
                      <a:r>
                        <a:rPr lang="ru-RU" sz="2000" b="1" dirty="0">
                          <a:solidFill>
                            <a:srgbClr val="0000FF"/>
                          </a:solidFill>
                          <a:latin typeface="Times New Roman"/>
                          <a:ea typeface="Times New Roman"/>
                        </a:rPr>
                        <a:t>В прилагательных, образованных от существительных</a:t>
                      </a:r>
                      <a:endParaRPr lang="ru-RU" sz="1200" b="1" dirty="0">
                        <a:latin typeface="Times New Roman"/>
                        <a:ea typeface="Times New Roman"/>
                      </a:endParaRPr>
                    </a:p>
                    <a:p>
                      <a:pPr>
                        <a:spcAft>
                          <a:spcPts val="0"/>
                        </a:spcAft>
                      </a:pPr>
                      <a:r>
                        <a:rPr lang="ru-RU" sz="2000" b="1" dirty="0">
                          <a:solidFill>
                            <a:srgbClr val="FF0000"/>
                          </a:solidFill>
                          <a:latin typeface="Times New Roman"/>
                          <a:ea typeface="Times New Roman"/>
                        </a:rPr>
                        <a:t>-ан- песчаный</a:t>
                      </a:r>
                      <a:endParaRPr lang="ru-RU" sz="1200" b="1" dirty="0">
                        <a:latin typeface="Times New Roman"/>
                        <a:ea typeface="Times New Roman"/>
                      </a:endParaRPr>
                    </a:p>
                    <a:p>
                      <a:pPr>
                        <a:spcAft>
                          <a:spcPts val="0"/>
                        </a:spcAft>
                      </a:pPr>
                      <a:r>
                        <a:rPr lang="ru-RU" sz="2000" b="1" dirty="0">
                          <a:solidFill>
                            <a:srgbClr val="FF0000"/>
                          </a:solidFill>
                          <a:latin typeface="Times New Roman"/>
                          <a:ea typeface="Times New Roman"/>
                        </a:rPr>
                        <a:t>-</a:t>
                      </a:r>
                      <a:r>
                        <a:rPr lang="ru-RU" sz="2000" b="1" dirty="0" err="1">
                          <a:solidFill>
                            <a:srgbClr val="FF0000"/>
                          </a:solidFill>
                          <a:latin typeface="Times New Roman"/>
                          <a:ea typeface="Times New Roman"/>
                        </a:rPr>
                        <a:t>ян</a:t>
                      </a:r>
                      <a:r>
                        <a:rPr lang="ru-RU" sz="2000" b="1" dirty="0">
                          <a:solidFill>
                            <a:srgbClr val="FF0000"/>
                          </a:solidFill>
                          <a:latin typeface="Times New Roman"/>
                          <a:ea typeface="Times New Roman"/>
                        </a:rPr>
                        <a:t>- серебряный</a:t>
                      </a:r>
                      <a:endParaRPr lang="ru-RU" sz="1200" b="1" dirty="0">
                        <a:latin typeface="Times New Roman"/>
                        <a:ea typeface="Times New Roman"/>
                      </a:endParaRPr>
                    </a:p>
                    <a:p>
                      <a:pPr>
                        <a:spcAft>
                          <a:spcPts val="0"/>
                        </a:spcAft>
                      </a:pPr>
                      <a:r>
                        <a:rPr lang="ru-RU" sz="2000" b="1" dirty="0">
                          <a:solidFill>
                            <a:srgbClr val="FF0000"/>
                          </a:solidFill>
                          <a:latin typeface="Times New Roman"/>
                          <a:ea typeface="Times New Roman"/>
                        </a:rPr>
                        <a:t>-ин- </a:t>
                      </a:r>
                      <a:r>
                        <a:rPr lang="ru-RU" sz="2000" b="1" dirty="0" smtClean="0">
                          <a:solidFill>
                            <a:srgbClr val="FF0000"/>
                          </a:solidFill>
                          <a:latin typeface="Times New Roman"/>
                          <a:ea typeface="Times New Roman"/>
                        </a:rPr>
                        <a:t>пчелиный</a:t>
                      </a:r>
                    </a:p>
                    <a:p>
                      <a:pPr>
                        <a:spcAft>
                          <a:spcPts val="0"/>
                        </a:spcAft>
                      </a:pPr>
                      <a:r>
                        <a:rPr lang="ru-RU" sz="2000" b="1" dirty="0" smtClean="0">
                          <a:solidFill>
                            <a:srgbClr val="FF0000"/>
                          </a:solidFill>
                          <a:latin typeface="Times New Roman"/>
                          <a:ea typeface="Times New Roman"/>
                        </a:rPr>
                        <a:t>В притяжательных прилагательных (олений, кабаний)</a:t>
                      </a:r>
                      <a:endParaRPr lang="ru-RU" sz="1200" b="1" dirty="0">
                        <a:latin typeface="Times New Roman"/>
                        <a:ea typeface="Times New Roman"/>
                      </a:endParaRPr>
                    </a:p>
                    <a:p>
                      <a:pPr>
                        <a:spcAft>
                          <a:spcPts val="0"/>
                        </a:spcAft>
                      </a:pPr>
                      <a:r>
                        <a:rPr lang="ru-RU" sz="2000" b="1" u="sng" dirty="0" err="1">
                          <a:solidFill>
                            <a:srgbClr val="000000"/>
                          </a:solidFill>
                          <a:latin typeface="Times New Roman"/>
                          <a:ea typeface="Times New Roman"/>
                        </a:rPr>
                        <a:t>Искл</a:t>
                      </a:r>
                      <a:r>
                        <a:rPr lang="ru-RU" sz="2000" b="1" u="sng" dirty="0">
                          <a:solidFill>
                            <a:srgbClr val="000000"/>
                          </a:solidFill>
                          <a:latin typeface="Times New Roman"/>
                          <a:ea typeface="Times New Roman"/>
                        </a:rPr>
                        <a:t>! Стеклянный, оловянный, деревянный</a:t>
                      </a:r>
                      <a:endParaRPr lang="ru-RU" sz="1200" b="1" dirty="0">
                        <a:latin typeface="Times New Roman"/>
                        <a:ea typeface="Times New Roman"/>
                      </a:endParaRPr>
                    </a:p>
                    <a:p>
                      <a:pPr>
                        <a:spcAft>
                          <a:spcPts val="0"/>
                        </a:spcAft>
                      </a:pPr>
                      <a:r>
                        <a:rPr lang="ru-RU" sz="2000" b="1" u="sng" dirty="0" err="1">
                          <a:solidFill>
                            <a:srgbClr val="000000"/>
                          </a:solidFill>
                          <a:latin typeface="Times New Roman"/>
                          <a:ea typeface="Times New Roman"/>
                        </a:rPr>
                        <a:t>Зап</a:t>
                      </a:r>
                      <a:r>
                        <a:rPr lang="ru-RU" sz="2000" b="1" u="sng" dirty="0">
                          <a:solidFill>
                            <a:srgbClr val="000000"/>
                          </a:solidFill>
                          <a:latin typeface="Times New Roman"/>
                          <a:ea typeface="Times New Roman"/>
                        </a:rPr>
                        <a:t>! Румяный, синий, зелёный, рдяный, свиной, </a:t>
                      </a:r>
                      <a:r>
                        <a:rPr lang="ru-RU" sz="2000" b="1" u="sng" dirty="0" err="1">
                          <a:solidFill>
                            <a:srgbClr val="000000"/>
                          </a:solidFill>
                          <a:latin typeface="Times New Roman"/>
                          <a:ea typeface="Times New Roman"/>
                        </a:rPr>
                        <a:t>пряный,багряный</a:t>
                      </a:r>
                      <a:r>
                        <a:rPr lang="ru-RU" sz="2000" b="1" u="sng" dirty="0">
                          <a:solidFill>
                            <a:srgbClr val="000000"/>
                          </a:solidFill>
                          <a:latin typeface="Times New Roman"/>
                          <a:ea typeface="Times New Roman"/>
                        </a:rPr>
                        <a:t>, рьяный, юный, </a:t>
                      </a:r>
                      <a:r>
                        <a:rPr lang="ru-RU" sz="2000" b="1" u="sng" dirty="0">
                          <a:solidFill>
                            <a:srgbClr val="FF0000"/>
                          </a:solidFill>
                          <a:latin typeface="Times New Roman"/>
                          <a:ea typeface="Times New Roman"/>
                        </a:rPr>
                        <a:t>но </a:t>
                      </a:r>
                      <a:r>
                        <a:rPr lang="ru-RU" sz="2000" b="1" u="sng" dirty="0">
                          <a:solidFill>
                            <a:srgbClr val="000000"/>
                          </a:solidFill>
                          <a:latin typeface="Times New Roman"/>
                          <a:ea typeface="Times New Roman"/>
                        </a:rPr>
                        <a:t>юннат</a:t>
                      </a:r>
                      <a:endParaRPr lang="ru-RU" sz="12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ru-RU" sz="2000" b="1" dirty="0">
                          <a:solidFill>
                            <a:srgbClr val="0000FF"/>
                          </a:solidFill>
                          <a:latin typeface="Times New Roman"/>
                          <a:ea typeface="Times New Roman"/>
                        </a:rPr>
                        <a:t>В прилагательных, образованных от существительных</a:t>
                      </a:r>
                      <a:endParaRPr lang="ru-RU" sz="1200" b="1" dirty="0">
                        <a:latin typeface="Times New Roman"/>
                        <a:ea typeface="Times New Roman"/>
                      </a:endParaRPr>
                    </a:p>
                    <a:p>
                      <a:pPr>
                        <a:spcAft>
                          <a:spcPts val="0"/>
                        </a:spcAft>
                      </a:pPr>
                      <a:r>
                        <a:rPr lang="ru-RU" sz="2000" b="1" dirty="0">
                          <a:solidFill>
                            <a:srgbClr val="FF0000"/>
                          </a:solidFill>
                          <a:latin typeface="Times New Roman"/>
                          <a:ea typeface="Times New Roman"/>
                        </a:rPr>
                        <a:t>-</a:t>
                      </a:r>
                      <a:r>
                        <a:rPr lang="ru-RU" sz="2000" b="1" dirty="0" err="1">
                          <a:solidFill>
                            <a:srgbClr val="FF0000"/>
                          </a:solidFill>
                          <a:latin typeface="Times New Roman"/>
                          <a:ea typeface="Times New Roman"/>
                        </a:rPr>
                        <a:t>онн</a:t>
                      </a:r>
                      <a:r>
                        <a:rPr lang="ru-RU" sz="2000" b="1" dirty="0">
                          <a:solidFill>
                            <a:srgbClr val="FF0000"/>
                          </a:solidFill>
                          <a:latin typeface="Times New Roman"/>
                          <a:ea typeface="Times New Roman"/>
                        </a:rPr>
                        <a:t>- революционный</a:t>
                      </a:r>
                      <a:endParaRPr lang="ru-RU" sz="1200" b="1" dirty="0">
                        <a:latin typeface="Times New Roman"/>
                        <a:ea typeface="Times New Roman"/>
                      </a:endParaRPr>
                    </a:p>
                    <a:p>
                      <a:pPr>
                        <a:spcAft>
                          <a:spcPts val="0"/>
                        </a:spcAft>
                      </a:pPr>
                      <a:r>
                        <a:rPr lang="ru-RU" sz="2000" b="1" dirty="0">
                          <a:solidFill>
                            <a:srgbClr val="FF0000"/>
                          </a:solidFill>
                          <a:latin typeface="Times New Roman"/>
                          <a:ea typeface="Times New Roman"/>
                        </a:rPr>
                        <a:t>-</a:t>
                      </a:r>
                      <a:r>
                        <a:rPr lang="ru-RU" sz="2000" b="1" dirty="0" err="1">
                          <a:solidFill>
                            <a:srgbClr val="FF0000"/>
                          </a:solidFill>
                          <a:latin typeface="Times New Roman"/>
                          <a:ea typeface="Times New Roman"/>
                        </a:rPr>
                        <a:t>енн</a:t>
                      </a:r>
                      <a:r>
                        <a:rPr lang="ru-RU" sz="2000" b="1" dirty="0">
                          <a:solidFill>
                            <a:srgbClr val="FF0000"/>
                          </a:solidFill>
                          <a:latin typeface="Times New Roman"/>
                          <a:ea typeface="Times New Roman"/>
                        </a:rPr>
                        <a:t>- безветренный</a:t>
                      </a:r>
                      <a:endParaRPr lang="ru-RU" sz="1200" b="1" dirty="0">
                        <a:latin typeface="Times New Roman"/>
                        <a:ea typeface="Times New Roman"/>
                      </a:endParaRPr>
                    </a:p>
                    <a:p>
                      <a:pPr>
                        <a:spcAft>
                          <a:spcPts val="0"/>
                        </a:spcAft>
                      </a:pPr>
                      <a:r>
                        <a:rPr lang="ru-RU" sz="2000" b="1" dirty="0">
                          <a:solidFill>
                            <a:srgbClr val="FF0000"/>
                          </a:solidFill>
                          <a:latin typeface="Times New Roman"/>
                          <a:ea typeface="Times New Roman"/>
                        </a:rPr>
                        <a:t>…</a:t>
                      </a:r>
                      <a:r>
                        <a:rPr lang="ru-RU" sz="2000" b="1" dirty="0" err="1">
                          <a:solidFill>
                            <a:srgbClr val="FF0000"/>
                          </a:solidFill>
                          <a:latin typeface="Times New Roman"/>
                          <a:ea typeface="Times New Roman"/>
                        </a:rPr>
                        <a:t>нн</a:t>
                      </a:r>
                      <a:r>
                        <a:rPr lang="ru-RU" sz="2000" b="1" dirty="0">
                          <a:solidFill>
                            <a:srgbClr val="FF0000"/>
                          </a:solidFill>
                          <a:latin typeface="Times New Roman"/>
                          <a:ea typeface="Times New Roman"/>
                        </a:rPr>
                        <a:t>- старинный</a:t>
                      </a:r>
                      <a:endParaRPr lang="ru-RU" sz="1200" b="1" dirty="0">
                        <a:latin typeface="Times New Roman"/>
                        <a:ea typeface="Times New Roman"/>
                      </a:endParaRPr>
                    </a:p>
                    <a:p>
                      <a:pPr>
                        <a:spcAft>
                          <a:spcPts val="0"/>
                        </a:spcAft>
                      </a:pPr>
                      <a:r>
                        <a:rPr lang="ru-RU" sz="2000" b="1" u="sng" dirty="0" err="1">
                          <a:solidFill>
                            <a:srgbClr val="000000"/>
                          </a:solidFill>
                          <a:latin typeface="Times New Roman"/>
                          <a:ea typeface="Times New Roman"/>
                        </a:rPr>
                        <a:t>Искл</a:t>
                      </a:r>
                      <a:r>
                        <a:rPr lang="ru-RU" sz="2000" b="1" u="sng" dirty="0">
                          <a:solidFill>
                            <a:srgbClr val="000000"/>
                          </a:solidFill>
                          <a:latin typeface="Times New Roman"/>
                          <a:ea typeface="Times New Roman"/>
                        </a:rPr>
                        <a:t>! Ветреный (день, человек)</a:t>
                      </a:r>
                      <a:endParaRPr lang="ru-RU" sz="1200" b="1" dirty="0">
                        <a:latin typeface="Times New Roman"/>
                        <a:ea typeface="Times New Roman"/>
                      </a:endParaRPr>
                    </a:p>
                    <a:p>
                      <a:pPr>
                        <a:spcAft>
                          <a:spcPts val="0"/>
                        </a:spcAft>
                      </a:pPr>
                      <a:r>
                        <a:rPr lang="ru-RU" sz="2000" b="1" u="sng" dirty="0" err="1">
                          <a:solidFill>
                            <a:srgbClr val="000000"/>
                          </a:solidFill>
                          <a:latin typeface="Times New Roman"/>
                          <a:ea typeface="Times New Roman"/>
                        </a:rPr>
                        <a:t>Зап</a:t>
                      </a:r>
                      <a:r>
                        <a:rPr lang="ru-RU" sz="2000" b="1" u="sng" dirty="0">
                          <a:solidFill>
                            <a:srgbClr val="000000"/>
                          </a:solidFill>
                          <a:latin typeface="Times New Roman"/>
                          <a:ea typeface="Times New Roman"/>
                        </a:rPr>
                        <a:t>! Ветряной (двигатель, мельница, оспа)</a:t>
                      </a:r>
                      <a:endParaRPr lang="ru-RU" sz="1200" b="1"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Сколько Н в этих частях речи, столько будет и в наречиях</a:t>
            </a:r>
            <a:r>
              <a:rPr lang="ru-RU" dirty="0" smtClean="0"/>
              <a:t/>
            </a:r>
            <a:br>
              <a:rPr lang="ru-RU" dirty="0" smtClean="0"/>
            </a:br>
            <a:endParaRPr lang="ru-RU" dirty="0"/>
          </a:p>
        </p:txBody>
      </p:sp>
      <p:sp>
        <p:nvSpPr>
          <p:cNvPr id="3" name="Содержимое 2"/>
          <p:cNvSpPr>
            <a:spLocks noGrp="1"/>
          </p:cNvSpPr>
          <p:nvPr>
            <p:ph idx="1"/>
          </p:nvPr>
        </p:nvSpPr>
        <p:spPr>
          <a:xfrm>
            <a:off x="228600" y="1524000"/>
            <a:ext cx="8686800" cy="4572000"/>
          </a:xfrm>
        </p:spPr>
        <p:txBody>
          <a:bodyPr/>
          <a:lstStyle/>
          <a:p>
            <a:pPr>
              <a:buNone/>
            </a:pPr>
            <a:endParaRPr lang="ru-RU" sz="2000" dirty="0" smtClean="0"/>
          </a:p>
          <a:p>
            <a:r>
              <a:rPr lang="ru-RU" sz="2800" dirty="0" smtClean="0"/>
              <a:t>Вставьте пропущенные буквы</a:t>
            </a:r>
          </a:p>
          <a:p>
            <a:r>
              <a:rPr lang="ru-RU" sz="2800" dirty="0" smtClean="0"/>
              <a:t>Обращаться </a:t>
            </a:r>
            <a:r>
              <a:rPr lang="ru-RU" sz="2800" dirty="0" err="1" smtClean="0"/>
              <a:t>гума</a:t>
            </a:r>
            <a:r>
              <a:rPr lang="ru-RU" sz="2800" dirty="0" smtClean="0"/>
              <a:t>…о; </a:t>
            </a:r>
            <a:r>
              <a:rPr lang="ru-RU" sz="2800" dirty="0" err="1" smtClean="0"/>
              <a:t>рья</a:t>
            </a:r>
            <a:r>
              <a:rPr lang="ru-RU" sz="2800" dirty="0" smtClean="0"/>
              <a:t>…о приняться за работу; </a:t>
            </a:r>
            <a:r>
              <a:rPr lang="ru-RU" sz="2800" dirty="0" err="1" smtClean="0"/>
              <a:t>смущё</a:t>
            </a:r>
            <a:r>
              <a:rPr lang="ru-RU" sz="2800" dirty="0" smtClean="0"/>
              <a:t>…о отвернуться; </a:t>
            </a:r>
            <a:r>
              <a:rPr lang="ru-RU" sz="2800" dirty="0" err="1" smtClean="0"/>
              <a:t>пута</a:t>
            </a:r>
            <a:r>
              <a:rPr lang="ru-RU" sz="2800" dirty="0" smtClean="0"/>
              <a:t>…о объяснять; </a:t>
            </a:r>
            <a:r>
              <a:rPr lang="ru-RU" sz="2800" dirty="0" err="1" smtClean="0"/>
              <a:t>сдержа</a:t>
            </a:r>
            <a:r>
              <a:rPr lang="ru-RU" sz="2800" dirty="0" smtClean="0"/>
              <a:t>…о возражать; прийти </a:t>
            </a:r>
            <a:r>
              <a:rPr lang="ru-RU" sz="2800" dirty="0" err="1" smtClean="0"/>
              <a:t>нежда</a:t>
            </a:r>
            <a:r>
              <a:rPr lang="ru-RU" sz="2800" dirty="0" smtClean="0"/>
              <a:t>…о – </a:t>
            </a:r>
            <a:r>
              <a:rPr lang="ru-RU" sz="2800" dirty="0" err="1" smtClean="0"/>
              <a:t>негада</a:t>
            </a:r>
            <a:r>
              <a:rPr lang="ru-RU" sz="2800" dirty="0" smtClean="0"/>
              <a:t>…</a:t>
            </a:r>
            <a:r>
              <a:rPr lang="ru-RU" sz="2800" dirty="0" err="1" smtClean="0"/>
              <a:t>о</a:t>
            </a:r>
            <a:r>
              <a:rPr lang="ru-RU" sz="2800" dirty="0" smtClean="0"/>
              <a:t>; вести себя </a:t>
            </a:r>
            <a:r>
              <a:rPr lang="ru-RU" sz="2800" dirty="0" err="1" smtClean="0"/>
              <a:t>легкомысле</a:t>
            </a:r>
            <a:r>
              <a:rPr lang="ru-RU" sz="2800" dirty="0" smtClean="0"/>
              <a:t>…о, ветре…о; отвечать </a:t>
            </a:r>
            <a:r>
              <a:rPr lang="ru-RU" sz="2800" dirty="0" err="1" smtClean="0"/>
              <a:t>рассея</a:t>
            </a:r>
            <a:r>
              <a:rPr lang="ru-RU" sz="2800" dirty="0" smtClean="0"/>
              <a:t>…о; </a:t>
            </a:r>
            <a:r>
              <a:rPr lang="ru-RU" sz="2800" dirty="0" err="1" smtClean="0"/>
              <a:t>подли</a:t>
            </a:r>
            <a:r>
              <a:rPr lang="ru-RU" sz="2800" dirty="0" smtClean="0"/>
              <a:t>…о научный анализ; </a:t>
            </a:r>
            <a:r>
              <a:rPr lang="ru-RU" sz="2800" dirty="0" err="1" smtClean="0"/>
              <a:t>жизне</a:t>
            </a:r>
            <a:r>
              <a:rPr lang="ru-RU" sz="2800" dirty="0" smtClean="0"/>
              <a:t>…о важное решение.</a:t>
            </a:r>
          </a:p>
          <a:p>
            <a:endParaRPr lang="ru-RU" sz="20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Найдите слова, в которых допущены ошибки.</a:t>
            </a:r>
            <a:endParaRPr lang="ru-RU" dirty="0" smtClean="0"/>
          </a:p>
        </p:txBody>
      </p:sp>
      <p:sp>
        <p:nvSpPr>
          <p:cNvPr id="3" name="Содержимое 2"/>
          <p:cNvSpPr>
            <a:spLocks noGrp="1"/>
          </p:cNvSpPr>
          <p:nvPr>
            <p:ph idx="1"/>
          </p:nvPr>
        </p:nvSpPr>
        <p:spPr/>
        <p:txBody>
          <a:bodyPr/>
          <a:lstStyle/>
          <a:p>
            <a:r>
              <a:rPr lang="ru-RU" sz="2400" dirty="0" smtClean="0"/>
              <a:t>1. </a:t>
            </a:r>
            <a:r>
              <a:rPr lang="ru-RU" sz="2400" dirty="0" err="1" smtClean="0"/>
              <a:t>Временый</a:t>
            </a:r>
            <a:r>
              <a:rPr lang="ru-RU" sz="2400" dirty="0" smtClean="0"/>
              <a:t>.</a:t>
            </a:r>
            <a:br>
              <a:rPr lang="ru-RU" sz="2400" dirty="0" smtClean="0"/>
            </a:br>
            <a:r>
              <a:rPr lang="ru-RU" sz="2400" dirty="0" smtClean="0"/>
              <a:t>2. </a:t>
            </a:r>
            <a:r>
              <a:rPr lang="ru-RU" sz="2400" dirty="0" err="1" smtClean="0"/>
              <a:t>Безветреный</a:t>
            </a:r>
            <a:r>
              <a:rPr lang="ru-RU" sz="2400" dirty="0" smtClean="0"/>
              <a:t>.</a:t>
            </a:r>
            <a:br>
              <a:rPr lang="ru-RU" sz="2400" dirty="0" smtClean="0"/>
            </a:br>
            <a:r>
              <a:rPr lang="ru-RU" sz="2400" dirty="0" smtClean="0"/>
              <a:t>3. Шерстяной.</a:t>
            </a:r>
            <a:br>
              <a:rPr lang="ru-RU" sz="2400" dirty="0" smtClean="0"/>
            </a:br>
            <a:r>
              <a:rPr lang="ru-RU" sz="2400" dirty="0" smtClean="0"/>
              <a:t>4. </a:t>
            </a:r>
            <a:r>
              <a:rPr lang="ru-RU" sz="2400" dirty="0" err="1" smtClean="0"/>
              <a:t>Напряженость</a:t>
            </a:r>
            <a:r>
              <a:rPr lang="ru-RU" sz="2400" dirty="0" smtClean="0"/>
              <a:t>.</a:t>
            </a:r>
            <a:br>
              <a:rPr lang="ru-RU" sz="2400" dirty="0" smtClean="0"/>
            </a:br>
            <a:r>
              <a:rPr lang="ru-RU" sz="2400" dirty="0" smtClean="0"/>
              <a:t>5. </a:t>
            </a:r>
            <a:r>
              <a:rPr lang="ru-RU" sz="2400" dirty="0" err="1" smtClean="0"/>
              <a:t>Соотечественик</a:t>
            </a:r>
            <a:r>
              <a:rPr lang="ru-RU" sz="2400" dirty="0" smtClean="0"/>
              <a:t>.</a:t>
            </a:r>
            <a:br>
              <a:rPr lang="ru-RU" sz="2400" dirty="0" smtClean="0"/>
            </a:br>
            <a:r>
              <a:rPr lang="ru-RU" sz="2400" dirty="0" smtClean="0"/>
              <a:t>6. </a:t>
            </a:r>
            <a:r>
              <a:rPr lang="ru-RU" sz="2400" dirty="0" err="1" smtClean="0"/>
              <a:t>Современик</a:t>
            </a:r>
            <a:r>
              <a:rPr lang="ru-RU" sz="2400" dirty="0" smtClean="0"/>
              <a:t>.</a:t>
            </a:r>
            <a:br>
              <a:rPr lang="ru-RU" sz="2400" dirty="0" smtClean="0"/>
            </a:br>
            <a:r>
              <a:rPr lang="ru-RU" sz="2400" dirty="0" smtClean="0"/>
              <a:t>7. Бешеный.</a:t>
            </a:r>
            <a:br>
              <a:rPr lang="ru-RU" sz="2400" dirty="0" smtClean="0"/>
            </a:br>
            <a:r>
              <a:rPr lang="ru-RU" sz="2400" dirty="0" smtClean="0"/>
              <a:t>8. Конопляник.</a:t>
            </a:r>
          </a:p>
          <a:p>
            <a:endParaRPr lang="ru-RU" sz="2400" dirty="0"/>
          </a:p>
        </p:txBody>
      </p:sp>
      <p:pic>
        <p:nvPicPr>
          <p:cNvPr id="5" name="Рисунок 4" descr="знания.wmf"/>
          <p:cNvPicPr>
            <a:picLocks noChangeAspect="1"/>
          </p:cNvPicPr>
          <p:nvPr/>
        </p:nvPicPr>
        <p:blipFill>
          <a:blip r:embed="rId2"/>
          <a:stretch>
            <a:fillRect/>
          </a:stretch>
        </p:blipFill>
        <p:spPr>
          <a:xfrm>
            <a:off x="5334000" y="2209800"/>
            <a:ext cx="2359025" cy="2493963"/>
          </a:xfrm>
          <a:prstGeom prst="rect">
            <a:avLst/>
          </a:prstGeom>
        </p:spPr>
      </p:pic>
      <p:sp>
        <p:nvSpPr>
          <p:cNvPr id="6" name="Прямоугольник 5"/>
          <p:cNvSpPr/>
          <p:nvPr/>
        </p:nvSpPr>
        <p:spPr>
          <a:xfrm>
            <a:off x="2667000" y="5410200"/>
            <a:ext cx="3657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bg1">
                    <a:lumMod val="50000"/>
                  </a:schemeClr>
                </a:solidFill>
              </a:rPr>
              <a:t>1, 2, 4, 5, 6</a:t>
            </a:r>
            <a:endParaRPr lang="ru-RU" sz="28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i="1" dirty="0" smtClean="0"/>
              <a:t>Вставьте пропущенные </a:t>
            </a:r>
            <a:r>
              <a:rPr lang="ru-RU" sz="2800" i="1" dirty="0" err="1" smtClean="0"/>
              <a:t>н</a:t>
            </a:r>
            <a:r>
              <a:rPr lang="ru-RU" sz="2800" i="1" dirty="0" smtClean="0"/>
              <a:t> или </a:t>
            </a:r>
            <a:r>
              <a:rPr lang="ru-RU" sz="2800" i="1" dirty="0" err="1" smtClean="0"/>
              <a:t>нн</a:t>
            </a:r>
            <a:r>
              <a:rPr lang="ru-RU" sz="2800" i="1" dirty="0" smtClean="0"/>
              <a:t>. Обозначьте цифрой 1 слова с </a:t>
            </a:r>
            <a:r>
              <a:rPr lang="ru-RU" sz="2800" i="1" dirty="0" err="1" smtClean="0"/>
              <a:t>н</a:t>
            </a:r>
            <a:r>
              <a:rPr lang="ru-RU" sz="2800" i="1" dirty="0" smtClean="0"/>
              <a:t>, цифрой 2 – слова с </a:t>
            </a:r>
            <a:r>
              <a:rPr lang="ru-RU" sz="2800" i="1" dirty="0" err="1" smtClean="0"/>
              <a:t>нн</a:t>
            </a:r>
            <a:r>
              <a:rPr lang="ru-RU" sz="2800" dirty="0" smtClean="0"/>
              <a:t>.</a:t>
            </a:r>
            <a:r>
              <a:rPr lang="ru-RU" sz="3600" dirty="0" smtClean="0"/>
              <a:t/>
            </a:r>
            <a:br>
              <a:rPr lang="ru-RU" sz="3600" dirty="0" smtClean="0"/>
            </a:br>
            <a:endParaRPr lang="ru-RU" sz="3600" dirty="0"/>
          </a:p>
        </p:txBody>
      </p:sp>
      <p:sp>
        <p:nvSpPr>
          <p:cNvPr id="3" name="Содержимое 2"/>
          <p:cNvSpPr>
            <a:spLocks noGrp="1"/>
          </p:cNvSpPr>
          <p:nvPr>
            <p:ph idx="1"/>
          </p:nvPr>
        </p:nvSpPr>
        <p:spPr>
          <a:xfrm>
            <a:off x="1066800" y="1447800"/>
            <a:ext cx="7543800" cy="4648200"/>
          </a:xfrm>
        </p:spPr>
        <p:txBody>
          <a:bodyPr/>
          <a:lstStyle/>
          <a:p>
            <a:r>
              <a:rPr lang="ru-RU" sz="2000" dirty="0" smtClean="0"/>
              <a:t>а) </a:t>
            </a:r>
            <a:r>
              <a:rPr lang="ru-RU" sz="2000" dirty="0" err="1" smtClean="0"/>
              <a:t>Балова_ый</a:t>
            </a:r>
            <a:r>
              <a:rPr lang="ru-RU" sz="2000" dirty="0" smtClean="0"/>
              <a:t>,</a:t>
            </a:r>
            <a:br>
              <a:rPr lang="ru-RU" sz="2000" dirty="0" smtClean="0"/>
            </a:br>
            <a:r>
              <a:rPr lang="ru-RU" sz="2000" dirty="0" smtClean="0"/>
              <a:t>б) </a:t>
            </a:r>
            <a:r>
              <a:rPr lang="ru-RU" sz="2000" dirty="0" err="1" smtClean="0"/>
              <a:t>жже_ый</a:t>
            </a:r>
            <a:r>
              <a:rPr lang="ru-RU" sz="2000" dirty="0" smtClean="0"/>
              <a:t>,</a:t>
            </a:r>
            <a:br>
              <a:rPr lang="ru-RU" sz="2000" dirty="0" smtClean="0"/>
            </a:br>
            <a:r>
              <a:rPr lang="ru-RU" sz="2000" dirty="0" smtClean="0"/>
              <a:t>в) </a:t>
            </a:r>
            <a:r>
              <a:rPr lang="ru-RU" sz="2000" dirty="0" err="1" smtClean="0"/>
              <a:t>взбеше_ый</a:t>
            </a:r>
            <a:r>
              <a:rPr lang="ru-RU" sz="2000" dirty="0" smtClean="0"/>
              <a:t>,</a:t>
            </a:r>
            <a:br>
              <a:rPr lang="ru-RU" sz="2000" dirty="0" smtClean="0"/>
            </a:br>
            <a:r>
              <a:rPr lang="ru-RU" sz="2000" dirty="0" smtClean="0"/>
              <a:t>г) </a:t>
            </a:r>
            <a:r>
              <a:rPr lang="ru-RU" sz="2000" dirty="0" err="1" smtClean="0"/>
              <a:t>кипяче_ый</a:t>
            </a:r>
            <a:r>
              <a:rPr lang="ru-RU" sz="2000" dirty="0" smtClean="0"/>
              <a:t>,</a:t>
            </a:r>
            <a:br>
              <a:rPr lang="ru-RU" sz="2000" dirty="0" smtClean="0"/>
            </a:br>
            <a:r>
              <a:rPr lang="ru-RU" sz="2000" dirty="0" err="1" smtClean="0"/>
              <a:t>д</a:t>
            </a:r>
            <a:r>
              <a:rPr lang="ru-RU" sz="2000" dirty="0" smtClean="0"/>
              <a:t>) </a:t>
            </a:r>
            <a:r>
              <a:rPr lang="ru-RU" sz="2000" dirty="0" err="1" smtClean="0"/>
              <a:t>кваше_ый</a:t>
            </a:r>
            <a:r>
              <a:rPr lang="ru-RU" sz="2000" dirty="0" smtClean="0"/>
              <a:t>,</a:t>
            </a:r>
            <a:br>
              <a:rPr lang="ru-RU" sz="2000" dirty="0" smtClean="0"/>
            </a:br>
            <a:r>
              <a:rPr lang="ru-RU" sz="2000" dirty="0" smtClean="0"/>
              <a:t>е) </a:t>
            </a:r>
            <a:r>
              <a:rPr lang="ru-RU" sz="2000" dirty="0" err="1" smtClean="0"/>
              <a:t>пута_ый</a:t>
            </a:r>
            <a:r>
              <a:rPr lang="ru-RU" sz="2000" dirty="0" smtClean="0"/>
              <a:t>,</a:t>
            </a:r>
            <a:br>
              <a:rPr lang="ru-RU" sz="2000" dirty="0" smtClean="0"/>
            </a:br>
            <a:r>
              <a:rPr lang="ru-RU" sz="2000" dirty="0" smtClean="0"/>
              <a:t>ж) </a:t>
            </a:r>
            <a:r>
              <a:rPr lang="ru-RU" sz="2000" dirty="0" err="1" smtClean="0"/>
              <a:t>копче_ый</a:t>
            </a:r>
            <a:r>
              <a:rPr lang="ru-RU" sz="2000" dirty="0" smtClean="0"/>
              <a:t>,</a:t>
            </a:r>
            <a:br>
              <a:rPr lang="ru-RU" sz="2000" dirty="0" smtClean="0"/>
            </a:br>
            <a:r>
              <a:rPr lang="ru-RU" sz="2000" dirty="0" err="1" smtClean="0"/>
              <a:t>з</a:t>
            </a:r>
            <a:r>
              <a:rPr lang="ru-RU" sz="2000" dirty="0" smtClean="0"/>
              <a:t>) </a:t>
            </a:r>
            <a:r>
              <a:rPr lang="ru-RU" sz="2000" dirty="0" err="1" smtClean="0"/>
              <a:t>припая_ый</a:t>
            </a:r>
            <a:r>
              <a:rPr lang="ru-RU" sz="2000" dirty="0" smtClean="0"/>
              <a:t>,</a:t>
            </a:r>
            <a:br>
              <a:rPr lang="ru-RU" sz="2000" dirty="0" smtClean="0"/>
            </a:br>
            <a:r>
              <a:rPr lang="ru-RU" sz="2000" dirty="0" smtClean="0"/>
              <a:t>и) </a:t>
            </a:r>
            <a:r>
              <a:rPr lang="ru-RU" sz="2000" dirty="0" err="1" smtClean="0"/>
              <a:t>прокипяче_ый</a:t>
            </a:r>
            <a:r>
              <a:rPr lang="ru-RU" sz="2000" dirty="0" smtClean="0"/>
              <a:t>,</a:t>
            </a:r>
            <a:br>
              <a:rPr lang="ru-RU" sz="2000" dirty="0" smtClean="0"/>
            </a:br>
            <a:r>
              <a:rPr lang="ru-RU" sz="2000" dirty="0" smtClean="0"/>
              <a:t>к) </a:t>
            </a:r>
            <a:r>
              <a:rPr lang="ru-RU" sz="2000" dirty="0" err="1" smtClean="0"/>
              <a:t>рва_ый</a:t>
            </a:r>
            <a:r>
              <a:rPr lang="ru-RU" sz="2000" dirty="0" smtClean="0"/>
              <a:t> в нескольких местах, </a:t>
            </a:r>
            <a:br>
              <a:rPr lang="ru-RU" sz="2000" dirty="0" smtClean="0"/>
            </a:br>
            <a:r>
              <a:rPr lang="ru-RU" sz="2000" dirty="0" smtClean="0"/>
              <a:t>л) </a:t>
            </a:r>
            <a:r>
              <a:rPr lang="ru-RU" sz="2000" dirty="0" err="1" smtClean="0"/>
              <a:t>сея_ый</a:t>
            </a:r>
            <a:r>
              <a:rPr lang="ru-RU" sz="2000" dirty="0" smtClean="0"/>
              <a:t>, </a:t>
            </a:r>
            <a:br>
              <a:rPr lang="ru-RU" sz="2000" dirty="0" smtClean="0"/>
            </a:br>
            <a:r>
              <a:rPr lang="ru-RU" sz="2000" dirty="0" smtClean="0"/>
              <a:t>м) </a:t>
            </a:r>
            <a:r>
              <a:rPr lang="ru-RU" sz="2000" dirty="0" err="1" smtClean="0"/>
              <a:t>нестриже_ый</a:t>
            </a:r>
            <a:r>
              <a:rPr lang="ru-RU" sz="2000" dirty="0" smtClean="0"/>
              <a:t>,</a:t>
            </a:r>
            <a:br>
              <a:rPr lang="ru-RU" sz="2000" dirty="0" smtClean="0"/>
            </a:br>
            <a:r>
              <a:rPr lang="ru-RU" sz="2000" dirty="0" err="1" smtClean="0"/>
              <a:t>н</a:t>
            </a:r>
            <a:r>
              <a:rPr lang="ru-RU" sz="2000" dirty="0" smtClean="0"/>
              <a:t>) </a:t>
            </a:r>
            <a:r>
              <a:rPr lang="ru-RU" sz="2000" dirty="0" err="1" smtClean="0"/>
              <a:t>туше_ый</a:t>
            </a:r>
            <a:r>
              <a:rPr lang="ru-RU" sz="2000" dirty="0" smtClean="0"/>
              <a:t> с пряностями, </a:t>
            </a:r>
            <a:br>
              <a:rPr lang="ru-RU" sz="2000" dirty="0" smtClean="0"/>
            </a:br>
            <a:r>
              <a:rPr lang="ru-RU" sz="2000" dirty="0" smtClean="0"/>
              <a:t>о) </a:t>
            </a:r>
            <a:r>
              <a:rPr lang="ru-RU" sz="2000" dirty="0" err="1" smtClean="0"/>
              <a:t>пуга_ый</a:t>
            </a:r>
            <a:r>
              <a:rPr lang="ru-RU" sz="2000" dirty="0" smtClean="0"/>
              <a:t>,</a:t>
            </a:r>
            <a:br>
              <a:rPr lang="ru-RU" sz="2000" dirty="0" smtClean="0"/>
            </a:br>
            <a:r>
              <a:rPr lang="ru-RU" sz="2000" dirty="0" err="1" smtClean="0"/>
              <a:t>п</a:t>
            </a:r>
            <a:r>
              <a:rPr lang="ru-RU" sz="2000" dirty="0" smtClean="0"/>
              <a:t>) </a:t>
            </a:r>
            <a:r>
              <a:rPr lang="ru-RU" sz="2000" dirty="0" err="1" smtClean="0"/>
              <a:t>засея_ый</a:t>
            </a:r>
            <a:r>
              <a:rPr lang="ru-RU" sz="2000" dirty="0" smtClean="0"/>
              <a:t>.</a:t>
            </a:r>
          </a:p>
          <a:p>
            <a:endParaRPr lang="ru-RU" sz="2000" dirty="0"/>
          </a:p>
        </p:txBody>
      </p:sp>
      <p:pic>
        <p:nvPicPr>
          <p:cNvPr id="4" name="Рисунок 3" descr="карандаш.wmf"/>
          <p:cNvPicPr>
            <a:picLocks noChangeAspect="1"/>
          </p:cNvPicPr>
          <p:nvPr/>
        </p:nvPicPr>
        <p:blipFill>
          <a:blip r:embed="rId2"/>
          <a:stretch>
            <a:fillRect/>
          </a:stretch>
        </p:blipFill>
        <p:spPr>
          <a:xfrm>
            <a:off x="6400800" y="2590800"/>
            <a:ext cx="1190625" cy="1685925"/>
          </a:xfrm>
          <a:prstGeom prst="rect">
            <a:avLst/>
          </a:prstGeom>
        </p:spPr>
      </p:pic>
      <p:sp>
        <p:nvSpPr>
          <p:cNvPr id="5" name="Прямоугольник 4"/>
          <p:cNvSpPr/>
          <p:nvPr/>
        </p:nvSpPr>
        <p:spPr>
          <a:xfrm>
            <a:off x="3886200" y="1600200"/>
            <a:ext cx="487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bg1">
                    <a:lumMod val="50000"/>
                  </a:schemeClr>
                </a:solidFill>
              </a:rPr>
              <a:t>2, 1, 2, 1, 1, 1, 1, 2, 2, 2, 1, 1, 2, 1, 2</a:t>
            </a:r>
            <a:endParaRPr lang="ru-RU" sz="20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t>Найдите ошибки в следующих словах.</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sz="2400" dirty="0" smtClean="0"/>
              <a:t>1. Непрошенный.</a:t>
            </a:r>
            <a:br>
              <a:rPr lang="ru-RU" sz="2400" dirty="0" smtClean="0"/>
            </a:br>
            <a:r>
              <a:rPr lang="ru-RU" sz="2400" dirty="0" smtClean="0"/>
              <a:t>2. Бесприданница.</a:t>
            </a:r>
            <a:br>
              <a:rPr lang="ru-RU" sz="2400" dirty="0" smtClean="0"/>
            </a:br>
            <a:r>
              <a:rPr lang="ru-RU" sz="2400" dirty="0" smtClean="0"/>
              <a:t>3. Приданое (невесты).</a:t>
            </a:r>
            <a:br>
              <a:rPr lang="ru-RU" sz="2400" dirty="0" smtClean="0"/>
            </a:br>
            <a:r>
              <a:rPr lang="ru-RU" sz="2400" dirty="0" smtClean="0"/>
              <a:t>4. </a:t>
            </a:r>
            <a:r>
              <a:rPr lang="ru-RU" sz="2400" dirty="0" err="1" smtClean="0"/>
              <a:t>Нежданый</a:t>
            </a:r>
            <a:r>
              <a:rPr lang="ru-RU" sz="2400" dirty="0" smtClean="0"/>
              <a:t>.</a:t>
            </a:r>
            <a:br>
              <a:rPr lang="ru-RU" sz="2400" dirty="0" smtClean="0"/>
            </a:br>
            <a:r>
              <a:rPr lang="ru-RU" sz="2400" dirty="0" smtClean="0"/>
              <a:t>5. </a:t>
            </a:r>
            <a:r>
              <a:rPr lang="ru-RU" sz="2400" dirty="0" err="1" smtClean="0"/>
              <a:t>Даный</a:t>
            </a:r>
            <a:r>
              <a:rPr lang="ru-RU" sz="2400" dirty="0" smtClean="0"/>
              <a:t>.</a:t>
            </a:r>
            <a:br>
              <a:rPr lang="ru-RU" sz="2400" dirty="0" smtClean="0"/>
            </a:br>
            <a:r>
              <a:rPr lang="ru-RU" sz="2400" dirty="0" smtClean="0"/>
              <a:t>6. Гостиная (комната). </a:t>
            </a:r>
            <a:br>
              <a:rPr lang="ru-RU" sz="2400" dirty="0" smtClean="0"/>
            </a:br>
            <a:r>
              <a:rPr lang="ru-RU" sz="2400" dirty="0" smtClean="0"/>
              <a:t>7. Желанный.</a:t>
            </a:r>
            <a:br>
              <a:rPr lang="ru-RU" sz="2400" dirty="0" smtClean="0"/>
            </a:br>
            <a:r>
              <a:rPr lang="ru-RU" sz="2400" dirty="0" smtClean="0"/>
              <a:t>8. Отчаянный.</a:t>
            </a:r>
            <a:br>
              <a:rPr lang="ru-RU" sz="2400" dirty="0" smtClean="0"/>
            </a:br>
            <a:r>
              <a:rPr lang="ru-RU" sz="2400" dirty="0" smtClean="0"/>
              <a:t>9. Названый (брат).</a:t>
            </a:r>
            <a:br>
              <a:rPr lang="ru-RU" sz="2400" dirty="0" smtClean="0"/>
            </a:br>
            <a:r>
              <a:rPr lang="ru-RU" sz="2400" dirty="0" smtClean="0"/>
              <a:t>10. </a:t>
            </a:r>
            <a:r>
              <a:rPr lang="ru-RU" sz="2400" dirty="0" err="1" smtClean="0"/>
              <a:t>Смышленный</a:t>
            </a:r>
            <a:r>
              <a:rPr lang="ru-RU" sz="2400" dirty="0" smtClean="0"/>
              <a:t>.</a:t>
            </a:r>
          </a:p>
          <a:p>
            <a:endParaRPr lang="ru-RU" sz="2400" dirty="0"/>
          </a:p>
        </p:txBody>
      </p:sp>
      <p:pic>
        <p:nvPicPr>
          <p:cNvPr id="4" name="Рисунок 3" descr="книга и карандаш.wmf"/>
          <p:cNvPicPr>
            <a:picLocks noChangeAspect="1"/>
          </p:cNvPicPr>
          <p:nvPr/>
        </p:nvPicPr>
        <p:blipFill>
          <a:blip r:embed="rId2"/>
          <a:stretch>
            <a:fillRect/>
          </a:stretch>
        </p:blipFill>
        <p:spPr>
          <a:xfrm>
            <a:off x="5715000" y="2667000"/>
            <a:ext cx="2057400" cy="1943100"/>
          </a:xfrm>
          <a:prstGeom prst="rect">
            <a:avLst/>
          </a:prstGeom>
        </p:spPr>
      </p:pic>
      <p:sp>
        <p:nvSpPr>
          <p:cNvPr id="5" name="Прямоугольник 4"/>
          <p:cNvSpPr/>
          <p:nvPr/>
        </p:nvSpPr>
        <p:spPr>
          <a:xfrm>
            <a:off x="4343400" y="1600200"/>
            <a:ext cx="3657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bg1">
                    <a:lumMod val="50000"/>
                  </a:schemeClr>
                </a:solidFill>
              </a:rPr>
              <a:t>1, 4, 5, 10</a:t>
            </a:r>
            <a:endParaRPr lang="ru-RU" sz="28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i="1" dirty="0" smtClean="0"/>
              <a:t>Перепишите, вставьте </a:t>
            </a:r>
            <a:r>
              <a:rPr lang="ru-RU" sz="3200" i="1" dirty="0" err="1" smtClean="0"/>
              <a:t>н</a:t>
            </a:r>
            <a:r>
              <a:rPr lang="ru-RU" sz="3200" i="1" dirty="0" smtClean="0"/>
              <a:t> или </a:t>
            </a:r>
            <a:r>
              <a:rPr lang="ru-RU" sz="3200" i="1" dirty="0" err="1" smtClean="0"/>
              <a:t>нн</a:t>
            </a:r>
            <a:r>
              <a:rPr lang="ru-RU" sz="3200" i="1" dirty="0" smtClean="0"/>
              <a:t>, обозначая суффиксы</a:t>
            </a:r>
            <a:r>
              <a:rPr lang="ru-RU" sz="3200"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1) Люди тайги </a:t>
            </a:r>
            <a:r>
              <a:rPr lang="ru-RU" dirty="0" err="1" smtClean="0"/>
              <a:t>сдержа_ы</a:t>
            </a:r>
            <a:r>
              <a:rPr lang="ru-RU" dirty="0" smtClean="0"/>
              <a:t>.</a:t>
            </a:r>
            <a:br>
              <a:rPr lang="ru-RU" dirty="0" smtClean="0"/>
            </a:br>
            <a:r>
              <a:rPr lang="ru-RU" dirty="0" smtClean="0"/>
              <a:t>2) Много войск </a:t>
            </a:r>
            <a:r>
              <a:rPr lang="ru-RU" dirty="0" err="1" smtClean="0"/>
              <a:t>сосредоточе_о</a:t>
            </a:r>
            <a:r>
              <a:rPr lang="ru-RU" dirty="0" smtClean="0"/>
              <a:t> на этом участке.</a:t>
            </a:r>
            <a:br>
              <a:rPr lang="ru-RU" dirty="0" smtClean="0"/>
            </a:br>
            <a:r>
              <a:rPr lang="ru-RU" dirty="0" smtClean="0"/>
              <a:t>3) Оратор говорил </a:t>
            </a:r>
            <a:r>
              <a:rPr lang="ru-RU" dirty="0" err="1" smtClean="0"/>
              <a:t>убежде_о</a:t>
            </a:r>
            <a:r>
              <a:rPr lang="ru-RU" dirty="0" smtClean="0"/>
              <a:t>.</a:t>
            </a:r>
            <a:br>
              <a:rPr lang="ru-RU" dirty="0" smtClean="0"/>
            </a:br>
            <a:r>
              <a:rPr lang="ru-RU" dirty="0" smtClean="0"/>
              <a:t>4) Территория около нового дома еще не </a:t>
            </a:r>
            <a:r>
              <a:rPr lang="ru-RU" dirty="0" err="1" smtClean="0"/>
              <a:t>благоустрое_а</a:t>
            </a:r>
            <a:r>
              <a:rPr lang="ru-RU" dirty="0" smtClean="0"/>
              <a:t>.</a:t>
            </a:r>
            <a:br>
              <a:rPr lang="ru-RU" dirty="0" smtClean="0"/>
            </a:br>
            <a:r>
              <a:rPr lang="ru-RU" dirty="0" smtClean="0"/>
              <a:t>5) Ответы </a:t>
            </a:r>
            <a:r>
              <a:rPr lang="ru-RU" dirty="0" err="1" smtClean="0"/>
              <a:t>легкомысле_ы</a:t>
            </a:r>
            <a:r>
              <a:rPr lang="ru-RU" dirty="0" smtClean="0"/>
              <a:t> и </a:t>
            </a:r>
            <a:r>
              <a:rPr lang="ru-RU" dirty="0" err="1" smtClean="0"/>
              <a:t>необдума_ы</a:t>
            </a:r>
            <a:r>
              <a:rPr lang="ru-RU" dirty="0" smtClean="0"/>
              <a:t>.</a:t>
            </a:r>
          </a:p>
          <a:p>
            <a:endParaRPr lang="ru-RU"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r>
              <a:rPr lang="ru-RU" sz="2800" b="1" dirty="0" err="1" smtClean="0"/>
              <a:t>Агитацио</a:t>
            </a:r>
            <a:r>
              <a:rPr lang="ru-RU" sz="2800" b="1" dirty="0" smtClean="0"/>
              <a:t>(1)</a:t>
            </a:r>
            <a:r>
              <a:rPr lang="ru-RU" sz="2800" b="1" dirty="0" err="1" smtClean="0"/>
              <a:t>ые</a:t>
            </a:r>
            <a:r>
              <a:rPr lang="ru-RU" sz="2800" b="1" dirty="0" smtClean="0"/>
              <a:t> листки, </a:t>
            </a:r>
            <a:r>
              <a:rPr lang="ru-RU" sz="2800" b="1" dirty="0" err="1" smtClean="0"/>
              <a:t>сорва</a:t>
            </a:r>
            <a:r>
              <a:rPr lang="ru-RU" sz="2800" b="1" dirty="0" smtClean="0"/>
              <a:t>(2)</a:t>
            </a:r>
            <a:r>
              <a:rPr lang="ru-RU" sz="2800" b="1" dirty="0" err="1" smtClean="0"/>
              <a:t>ые</a:t>
            </a:r>
            <a:r>
              <a:rPr lang="ru-RU" sz="2800" b="1" dirty="0" smtClean="0"/>
              <a:t> ветром, валялись на моще(3)ой мостовой, были </a:t>
            </a:r>
            <a:r>
              <a:rPr lang="ru-RU" sz="2800" b="1" dirty="0" err="1" smtClean="0"/>
              <a:t>занесе</a:t>
            </a:r>
            <a:r>
              <a:rPr lang="ru-RU" sz="2800" b="1" dirty="0" smtClean="0"/>
              <a:t>(4)</a:t>
            </a:r>
            <a:r>
              <a:rPr lang="ru-RU" sz="2800" b="1" dirty="0" err="1" smtClean="0"/>
              <a:t>ы</a:t>
            </a:r>
            <a:r>
              <a:rPr lang="ru-RU" sz="2800" b="1" dirty="0" smtClean="0"/>
              <a:t> снегом.</a:t>
            </a:r>
            <a:endParaRPr lang="ru-RU" sz="2800" dirty="0" smtClean="0"/>
          </a:p>
          <a:p>
            <a:r>
              <a:rPr lang="ru-RU" sz="2800" b="1" dirty="0" smtClean="0"/>
              <a:t>1) 1, 2, 3</a:t>
            </a:r>
            <a:endParaRPr lang="ru-RU" sz="2800" dirty="0" smtClean="0"/>
          </a:p>
          <a:p>
            <a:r>
              <a:rPr lang="ru-RU" sz="2800" b="1" dirty="0" smtClean="0"/>
              <a:t>2) 2, 3</a:t>
            </a:r>
            <a:endParaRPr lang="ru-RU" sz="2800" dirty="0" smtClean="0"/>
          </a:p>
          <a:p>
            <a:r>
              <a:rPr lang="ru-RU" sz="2800" b="1" dirty="0" smtClean="0"/>
              <a:t>3) 3, 4</a:t>
            </a:r>
            <a:endParaRPr lang="ru-RU" sz="2800" dirty="0" smtClean="0"/>
          </a:p>
          <a:p>
            <a:r>
              <a:rPr lang="ru-RU" sz="2800" b="1" dirty="0" smtClean="0"/>
              <a:t>4) 1, 3</a:t>
            </a:r>
            <a:endParaRPr lang="ru-RU" sz="2800" dirty="0" smtClean="0"/>
          </a:p>
          <a:p>
            <a:pPr>
              <a:buNone/>
            </a:pPr>
            <a:endParaRPr lang="ru-RU" dirty="0"/>
          </a:p>
        </p:txBody>
      </p:sp>
      <p:sp>
        <p:nvSpPr>
          <p:cNvPr id="4" name="Овал 3"/>
          <p:cNvSpPr/>
          <p:nvPr/>
        </p:nvSpPr>
        <p:spPr>
          <a:xfrm>
            <a:off x="5105400" y="39624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1) 1, 2, 3, 4</a:t>
            </a:r>
            <a:endParaRPr lang="ru-RU" sz="2400" dirty="0" smtClean="0"/>
          </a:p>
          <a:p>
            <a:pPr>
              <a:buNone/>
            </a:pPr>
            <a:r>
              <a:rPr lang="ru-RU" sz="2400" b="1" dirty="0" smtClean="0"/>
              <a:t>2) 1, 2, 4, 5, 6</a:t>
            </a:r>
            <a:endParaRPr lang="ru-RU" sz="2400" dirty="0" smtClean="0"/>
          </a:p>
          <a:p>
            <a:pPr>
              <a:buNone/>
            </a:pPr>
            <a:r>
              <a:rPr lang="ru-RU" sz="2400" b="1" dirty="0" smtClean="0"/>
              <a:t>3) 3, 5, 6</a:t>
            </a:r>
            <a:endParaRPr lang="ru-RU" sz="2400" dirty="0" smtClean="0"/>
          </a:p>
          <a:p>
            <a:pPr>
              <a:buNone/>
            </a:pPr>
            <a:r>
              <a:rPr lang="ru-RU" sz="2400" b="1" dirty="0" smtClean="0"/>
              <a:t>4) 3, 4, 5, 6</a:t>
            </a:r>
            <a:endParaRPr lang="ru-RU" sz="2400" dirty="0" smtClean="0"/>
          </a:p>
          <a:p>
            <a:pPr>
              <a:buNone/>
            </a:pPr>
            <a:r>
              <a:rPr lang="ru-RU" sz="2400" b="1" dirty="0" smtClean="0"/>
              <a:t>Барская </a:t>
            </a:r>
            <a:r>
              <a:rPr lang="ru-RU" sz="2400" b="1" dirty="0" err="1" smtClean="0"/>
              <a:t>воспита</a:t>
            </a:r>
            <a:r>
              <a:rPr lang="ru-RU" sz="2400" b="1" dirty="0" smtClean="0"/>
              <a:t>(1)</a:t>
            </a:r>
            <a:r>
              <a:rPr lang="ru-RU" sz="2400" b="1" dirty="0" err="1" smtClean="0"/>
              <a:t>ица</a:t>
            </a:r>
            <a:r>
              <a:rPr lang="ru-RU" sz="2400" b="1" dirty="0" smtClean="0"/>
              <a:t> была умна и </a:t>
            </a:r>
            <a:r>
              <a:rPr lang="ru-RU" sz="2400" b="1" dirty="0" err="1" smtClean="0"/>
              <a:t>образова</a:t>
            </a:r>
            <a:r>
              <a:rPr lang="ru-RU" sz="2400" b="1" dirty="0" smtClean="0"/>
              <a:t>(2)а, да и </a:t>
            </a:r>
            <a:r>
              <a:rPr lang="ru-RU" sz="2400" b="1" dirty="0" err="1" smtClean="0"/>
              <a:t>прида</a:t>
            </a:r>
            <a:r>
              <a:rPr lang="ru-RU" sz="2400" b="1" dirty="0" smtClean="0"/>
              <a:t>(3)</a:t>
            </a:r>
            <a:r>
              <a:rPr lang="ru-RU" sz="2400" b="1" dirty="0" err="1" smtClean="0"/>
              <a:t>ое</a:t>
            </a:r>
            <a:r>
              <a:rPr lang="ru-RU" sz="2400" b="1" dirty="0" smtClean="0"/>
              <a:t> за ней давали </a:t>
            </a:r>
            <a:r>
              <a:rPr lang="ru-RU" sz="2400" b="1" dirty="0" err="1" smtClean="0"/>
              <a:t>невида</a:t>
            </a:r>
            <a:r>
              <a:rPr lang="ru-RU" sz="2400" b="1" dirty="0" smtClean="0"/>
              <a:t>(4)</a:t>
            </a:r>
            <a:r>
              <a:rPr lang="ru-RU" sz="2400" b="1" dirty="0" err="1" smtClean="0"/>
              <a:t>ое</a:t>
            </a:r>
            <a:r>
              <a:rPr lang="ru-RU" sz="2400" b="1" dirty="0" smtClean="0"/>
              <a:t>, но </a:t>
            </a:r>
            <a:r>
              <a:rPr lang="ru-RU" sz="2400" b="1" dirty="0" err="1" smtClean="0"/>
              <a:t>нежда</a:t>
            </a:r>
            <a:r>
              <a:rPr lang="ru-RU" sz="2400" b="1" dirty="0" smtClean="0"/>
              <a:t>(5)о — </a:t>
            </a:r>
            <a:r>
              <a:rPr lang="ru-RU" sz="2400" b="1" dirty="0" err="1" smtClean="0"/>
              <a:t>негада</a:t>
            </a:r>
            <a:r>
              <a:rPr lang="ru-RU" sz="2400" b="1" dirty="0" smtClean="0"/>
              <a:t>(6)о случилась небывалая история.</a:t>
            </a:r>
            <a:endParaRPr lang="ru-RU" sz="2400" dirty="0" smtClean="0"/>
          </a:p>
          <a:p>
            <a:pPr>
              <a:buNone/>
            </a:pPr>
            <a:endParaRPr lang="ru-RU" sz="2800" dirty="0"/>
          </a:p>
        </p:txBody>
      </p:sp>
      <p:sp>
        <p:nvSpPr>
          <p:cNvPr id="4" name="Овал 3"/>
          <p:cNvSpPr/>
          <p:nvPr/>
        </p:nvSpPr>
        <p:spPr>
          <a:xfrm>
            <a:off x="5943600" y="18288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Рассказа(1)</a:t>
            </a:r>
            <a:r>
              <a:rPr lang="ru-RU" sz="2400" b="1" dirty="0" err="1" smtClean="0"/>
              <a:t>ая</a:t>
            </a:r>
            <a:r>
              <a:rPr lang="ru-RU" sz="2400" b="1" dirty="0" smtClean="0"/>
              <a:t> Петром Ильичом история была явно им </a:t>
            </a:r>
            <a:r>
              <a:rPr lang="ru-RU" sz="2400" b="1" dirty="0" err="1" smtClean="0"/>
              <a:t>выдума</a:t>
            </a:r>
            <a:r>
              <a:rPr lang="ru-RU" sz="2400" b="1" dirty="0" smtClean="0"/>
              <a:t>(2)а: у него и в помине не было </a:t>
            </a:r>
            <a:r>
              <a:rPr lang="ru-RU" sz="2400" b="1" dirty="0" err="1" smtClean="0"/>
              <a:t>назва</a:t>
            </a:r>
            <a:r>
              <a:rPr lang="ru-RU" sz="2400" b="1" dirty="0" smtClean="0"/>
              <a:t>(3)ого брата, о котором он так </a:t>
            </a:r>
            <a:r>
              <a:rPr lang="ru-RU" sz="2400" b="1" dirty="0" err="1" smtClean="0"/>
              <a:t>восхище</a:t>
            </a:r>
            <a:r>
              <a:rPr lang="ru-RU" sz="2400" b="1" dirty="0" smtClean="0"/>
              <a:t>(4)о и </a:t>
            </a:r>
            <a:r>
              <a:rPr lang="ru-RU" sz="2400" b="1" dirty="0" err="1" smtClean="0"/>
              <a:t>взволнова</a:t>
            </a:r>
            <a:r>
              <a:rPr lang="ru-RU" sz="2400" b="1" dirty="0" smtClean="0"/>
              <a:t>(5)о упоминал.</a:t>
            </a:r>
            <a:endParaRPr lang="ru-RU" sz="2400" dirty="0" smtClean="0"/>
          </a:p>
          <a:p>
            <a:pPr>
              <a:buNone/>
            </a:pPr>
            <a:r>
              <a:rPr lang="ru-RU" sz="2400" b="1" dirty="0" smtClean="0"/>
              <a:t>1) 1, 2</a:t>
            </a:r>
            <a:endParaRPr lang="ru-RU" sz="2400" dirty="0" smtClean="0"/>
          </a:p>
          <a:p>
            <a:pPr>
              <a:buNone/>
            </a:pPr>
            <a:r>
              <a:rPr lang="ru-RU" sz="2400" b="1" dirty="0" smtClean="0"/>
              <a:t>2) 3, 4, 5</a:t>
            </a:r>
            <a:endParaRPr lang="ru-RU" sz="2400" dirty="0" smtClean="0"/>
          </a:p>
          <a:p>
            <a:pPr>
              <a:buNone/>
            </a:pPr>
            <a:r>
              <a:rPr lang="ru-RU" sz="2400" b="1" dirty="0" smtClean="0"/>
              <a:t>3) 2, 3</a:t>
            </a:r>
            <a:endParaRPr lang="ru-RU" sz="2400" dirty="0" smtClean="0"/>
          </a:p>
          <a:p>
            <a:pPr>
              <a:buNone/>
            </a:pPr>
            <a:r>
              <a:rPr lang="ru-RU" sz="2400" b="1" dirty="0" smtClean="0"/>
              <a:t>4) 1, 2, 3, 4, 5</a:t>
            </a:r>
            <a:endParaRPr lang="ru-RU" sz="2400" dirty="0" smtClean="0"/>
          </a:p>
          <a:p>
            <a:endParaRPr lang="ru-RU" sz="28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Постоя(1)</a:t>
            </a:r>
            <a:r>
              <a:rPr lang="ru-RU" sz="2400" b="1" dirty="0" err="1" smtClean="0"/>
              <a:t>ые</a:t>
            </a:r>
            <a:r>
              <a:rPr lang="ru-RU" sz="2400" b="1" dirty="0" smtClean="0"/>
              <a:t> </a:t>
            </a:r>
            <a:r>
              <a:rPr lang="ru-RU" sz="2400" b="1" dirty="0" err="1" smtClean="0"/>
              <a:t>внутре</a:t>
            </a:r>
            <a:r>
              <a:rPr lang="ru-RU" sz="2400" b="1" dirty="0" smtClean="0"/>
              <a:t>(2)</a:t>
            </a:r>
            <a:r>
              <a:rPr lang="ru-RU" sz="2400" b="1" dirty="0" err="1" smtClean="0"/>
              <a:t>ие</a:t>
            </a:r>
            <a:r>
              <a:rPr lang="ru-RU" sz="2400" b="1" dirty="0" smtClean="0"/>
              <a:t> противоречия терзали душу этого </a:t>
            </a:r>
            <a:r>
              <a:rPr lang="ru-RU" sz="2400" b="1" dirty="0" err="1" smtClean="0"/>
              <a:t>труже</a:t>
            </a:r>
            <a:r>
              <a:rPr lang="ru-RU" sz="2400" b="1" dirty="0" smtClean="0"/>
              <a:t>(3)</a:t>
            </a:r>
            <a:r>
              <a:rPr lang="ru-RU" sz="2400" b="1" dirty="0" err="1" smtClean="0"/>
              <a:t>ика</a:t>
            </a:r>
            <a:r>
              <a:rPr lang="ru-RU" sz="2400" b="1" dirty="0" smtClean="0"/>
              <a:t>, </a:t>
            </a:r>
            <a:r>
              <a:rPr lang="ru-RU" sz="2400" b="1" dirty="0" err="1" smtClean="0"/>
              <a:t>муче</a:t>
            </a:r>
            <a:r>
              <a:rPr lang="ru-RU" sz="2400" b="1" dirty="0" smtClean="0"/>
              <a:t>(4)</a:t>
            </a:r>
            <a:r>
              <a:rPr lang="ru-RU" sz="2400" b="1" dirty="0" err="1" smtClean="0"/>
              <a:t>ика</a:t>
            </a:r>
            <a:r>
              <a:rPr lang="ru-RU" sz="2400" b="1" dirty="0" smtClean="0"/>
              <a:t> науки, </a:t>
            </a:r>
            <a:r>
              <a:rPr lang="ru-RU" sz="2400" b="1" dirty="0" err="1" smtClean="0"/>
              <a:t>убежде</a:t>
            </a:r>
            <a:r>
              <a:rPr lang="ru-RU" sz="2400" b="1" dirty="0" smtClean="0"/>
              <a:t>(5)ого только в том, что </a:t>
            </a:r>
            <a:r>
              <a:rPr lang="ru-RU" sz="2400" b="1" dirty="0" err="1" smtClean="0"/>
              <a:t>избра</a:t>
            </a:r>
            <a:r>
              <a:rPr lang="ru-RU" sz="2400" b="1" dirty="0" smtClean="0"/>
              <a:t>(6)</a:t>
            </a:r>
            <a:r>
              <a:rPr lang="ru-RU" sz="2400" b="1" dirty="0" err="1" smtClean="0"/>
              <a:t>ый</a:t>
            </a:r>
            <a:r>
              <a:rPr lang="ru-RU" sz="2400" b="1" dirty="0" smtClean="0"/>
              <a:t> им путь верен.</a:t>
            </a:r>
            <a:endParaRPr lang="ru-RU" sz="2400" dirty="0" smtClean="0"/>
          </a:p>
          <a:p>
            <a:pPr>
              <a:buNone/>
            </a:pPr>
            <a:r>
              <a:rPr lang="ru-RU" sz="2400" b="1" dirty="0" smtClean="0"/>
              <a:t>1) 1, 2, 5, 6</a:t>
            </a:r>
            <a:endParaRPr lang="ru-RU" sz="2400" dirty="0" smtClean="0"/>
          </a:p>
          <a:p>
            <a:pPr>
              <a:buNone/>
            </a:pPr>
            <a:r>
              <a:rPr lang="ru-RU" sz="2400" b="1" dirty="0" smtClean="0"/>
              <a:t>2) 3, 4, 5</a:t>
            </a:r>
            <a:endParaRPr lang="ru-RU" sz="2400" dirty="0" smtClean="0"/>
          </a:p>
          <a:p>
            <a:pPr>
              <a:buNone/>
            </a:pPr>
            <a:r>
              <a:rPr lang="ru-RU" sz="2400" b="1" dirty="0" smtClean="0"/>
              <a:t>3) 4, 5, 6</a:t>
            </a:r>
            <a:endParaRPr lang="ru-RU" sz="2400" dirty="0" smtClean="0"/>
          </a:p>
          <a:p>
            <a:pPr>
              <a:buNone/>
            </a:pPr>
            <a:r>
              <a:rPr lang="ru-RU" sz="2400" b="1" dirty="0" smtClean="0"/>
              <a:t>4) 2, 3,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В гости(1)ой </a:t>
            </a:r>
            <a:r>
              <a:rPr lang="ru-RU" sz="2400" b="1" dirty="0" err="1" smtClean="0"/>
              <a:t>чи</a:t>
            </a:r>
            <a:r>
              <a:rPr lang="ru-RU" sz="2400" b="1" dirty="0" smtClean="0"/>
              <a:t>(2)о сидели </a:t>
            </a:r>
            <a:r>
              <a:rPr lang="ru-RU" sz="2400" b="1" dirty="0" err="1" smtClean="0"/>
              <a:t>наряже</a:t>
            </a:r>
            <a:r>
              <a:rPr lang="ru-RU" sz="2400" b="1" dirty="0" smtClean="0"/>
              <a:t>(3)</a:t>
            </a:r>
            <a:r>
              <a:rPr lang="ru-RU" sz="2400" b="1" dirty="0" err="1" smtClean="0"/>
              <a:t>ые</a:t>
            </a:r>
            <a:r>
              <a:rPr lang="ru-RU" sz="2400" b="1" dirty="0" smtClean="0"/>
              <a:t> детишки, </a:t>
            </a:r>
            <a:r>
              <a:rPr lang="ru-RU" sz="2400" b="1" dirty="0" err="1" smtClean="0"/>
              <a:t>завороже</a:t>
            </a:r>
            <a:r>
              <a:rPr lang="ru-RU" sz="2400" b="1" dirty="0" smtClean="0"/>
              <a:t>(4)о смотревшие на хозяйку, чьими руками было </a:t>
            </a:r>
            <a:r>
              <a:rPr lang="ru-RU" sz="2400" b="1" dirty="0" err="1" smtClean="0"/>
              <a:t>выставле</a:t>
            </a:r>
            <a:r>
              <a:rPr lang="ru-RU" sz="2400" b="1" dirty="0" smtClean="0"/>
              <a:t>(5)о всё это великолепное угощение.</a:t>
            </a:r>
            <a:endParaRPr lang="ru-RU" sz="2400" dirty="0" smtClean="0"/>
          </a:p>
          <a:p>
            <a:pPr>
              <a:buNone/>
            </a:pPr>
            <a:r>
              <a:rPr lang="ru-RU" sz="2400" b="1" dirty="0" smtClean="0"/>
              <a:t>1) 2, 3, 4</a:t>
            </a:r>
            <a:endParaRPr lang="ru-RU" sz="2400" dirty="0" smtClean="0"/>
          </a:p>
          <a:p>
            <a:pPr>
              <a:buNone/>
            </a:pPr>
            <a:r>
              <a:rPr lang="ru-RU" sz="2400" b="1" dirty="0" smtClean="0"/>
              <a:t>2) 1, 2, 5</a:t>
            </a:r>
            <a:endParaRPr lang="ru-RU" sz="2400" dirty="0" smtClean="0"/>
          </a:p>
          <a:p>
            <a:pPr>
              <a:buNone/>
            </a:pPr>
            <a:r>
              <a:rPr lang="ru-RU" sz="2400" b="1" dirty="0" smtClean="0"/>
              <a:t>3) 1, 5</a:t>
            </a:r>
            <a:endParaRPr lang="ru-RU" sz="2400" dirty="0" smtClean="0"/>
          </a:p>
          <a:p>
            <a:pPr>
              <a:buNone/>
            </a:pPr>
            <a:r>
              <a:rPr lang="ru-RU" sz="2400" b="1" dirty="0" smtClean="0"/>
              <a:t>4) 3, 4, 5</a:t>
            </a:r>
            <a:endParaRPr lang="ru-RU" sz="2400" dirty="0" smtClean="0"/>
          </a:p>
          <a:p>
            <a:pPr>
              <a:buNone/>
            </a:pPr>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26075"/>
            <a:ext cx="7543800" cy="1431925"/>
          </a:xfrm>
        </p:spPr>
        <p:txBody>
          <a:bodyPr/>
          <a:lstStyle/>
          <a:p>
            <a:r>
              <a:rPr lang="ru-RU" sz="2800" dirty="0" smtClean="0"/>
              <a:t>Объясните написание Н-НН</a:t>
            </a:r>
            <a:endParaRPr lang="ru-RU" sz="2800" dirty="0"/>
          </a:p>
        </p:txBody>
      </p:sp>
      <p:sp>
        <p:nvSpPr>
          <p:cNvPr id="3" name="Содержимое 2"/>
          <p:cNvSpPr>
            <a:spLocks noGrp="1"/>
          </p:cNvSpPr>
          <p:nvPr>
            <p:ph idx="1"/>
          </p:nvPr>
        </p:nvSpPr>
        <p:spPr>
          <a:xfrm>
            <a:off x="304800" y="0"/>
            <a:ext cx="8610600" cy="6096000"/>
          </a:xfrm>
        </p:spPr>
        <p:txBody>
          <a:bodyPr/>
          <a:lstStyle/>
          <a:p>
            <a:r>
              <a:rPr lang="ru-RU" sz="2400" dirty="0" smtClean="0"/>
              <a:t>Багряный цвет, бесчисленное множество, глиняный кувшин, дискуссионный вопрос, длинная дорога, дровяной склад, деревянный дом, журавлиное гнездо, зеленый фонарь, земляной пол, каменная труба, картинная галерея, клюквенный морс, кожаное пальто, конный клуб, ледяной покров, монотонный голос, недюжинной силы, оловянные пуговицы, осенняя пора, песчаная отмель, племенной скот, подлинное искусство, полотняная рубашка, революционный подъем, румяные щеки, серебряная цепочка, соломенная крыша, туманное утро, ураганный ветер, юные изобретатели.</a:t>
            </a:r>
          </a:p>
          <a:p>
            <a:endParaRPr lang="ru-RU" sz="20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В каком варианте ответа правильно указаны все цифры, на месте которых пишется одна буква Н?</a:t>
            </a:r>
            <a:br>
              <a:rPr lang="ru-RU" sz="2400" dirty="0" smtClean="0"/>
            </a:br>
            <a:endParaRPr lang="ru-RU" sz="2400" dirty="0"/>
          </a:p>
        </p:txBody>
      </p:sp>
      <p:sp>
        <p:nvSpPr>
          <p:cNvPr id="3" name="Содержимое 2"/>
          <p:cNvSpPr>
            <a:spLocks noGrp="1"/>
          </p:cNvSpPr>
          <p:nvPr>
            <p:ph idx="1"/>
          </p:nvPr>
        </p:nvSpPr>
        <p:spPr/>
        <p:txBody>
          <a:bodyPr/>
          <a:lstStyle/>
          <a:p>
            <a:pPr>
              <a:buNone/>
            </a:pPr>
            <a:r>
              <a:rPr lang="ru-RU" sz="2400" b="1" dirty="0" smtClean="0"/>
              <a:t>Моче(1)</a:t>
            </a:r>
            <a:r>
              <a:rPr lang="ru-RU" sz="2400" b="1" dirty="0" err="1" smtClean="0"/>
              <a:t>ые</a:t>
            </a:r>
            <a:r>
              <a:rPr lang="ru-RU" sz="2400" b="1" dirty="0" smtClean="0"/>
              <a:t> яблоки особе(2)о вкусны с </a:t>
            </a:r>
            <a:r>
              <a:rPr lang="ru-RU" sz="2400" b="1" dirty="0" err="1" smtClean="0"/>
              <a:t>топлё</a:t>
            </a:r>
            <a:r>
              <a:rPr lang="ru-RU" sz="2400" b="1" dirty="0" smtClean="0"/>
              <a:t>(3)</a:t>
            </a:r>
            <a:r>
              <a:rPr lang="ru-RU" sz="2400" b="1" dirty="0" err="1" smtClean="0"/>
              <a:t>ным</a:t>
            </a:r>
            <a:r>
              <a:rPr lang="ru-RU" sz="2400" b="1" dirty="0" smtClean="0"/>
              <a:t> молоком и </a:t>
            </a:r>
            <a:r>
              <a:rPr lang="ru-RU" sz="2400" b="1" dirty="0" err="1" smtClean="0"/>
              <a:t>свежеиспечё</a:t>
            </a:r>
            <a:r>
              <a:rPr lang="ru-RU" sz="2400" b="1" dirty="0" smtClean="0"/>
              <a:t>(4)</a:t>
            </a:r>
            <a:r>
              <a:rPr lang="ru-RU" sz="2400" b="1" dirty="0" err="1" smtClean="0"/>
              <a:t>ым</a:t>
            </a:r>
            <a:r>
              <a:rPr lang="ru-RU" sz="2400" b="1" dirty="0" smtClean="0"/>
              <a:t> хлебом.</a:t>
            </a:r>
            <a:endParaRPr lang="ru-RU" sz="2400" dirty="0" smtClean="0"/>
          </a:p>
          <a:p>
            <a:pPr>
              <a:buNone/>
            </a:pPr>
            <a:r>
              <a:rPr lang="ru-RU" sz="2400" b="1" dirty="0" smtClean="0"/>
              <a:t>1) 1, 2, 3</a:t>
            </a:r>
            <a:endParaRPr lang="ru-RU" sz="2400" dirty="0" smtClean="0"/>
          </a:p>
          <a:p>
            <a:pPr>
              <a:buNone/>
            </a:pPr>
            <a:r>
              <a:rPr lang="ru-RU" sz="2400" b="1" dirty="0" smtClean="0"/>
              <a:t>2) 1, 3</a:t>
            </a:r>
            <a:endParaRPr lang="ru-RU" sz="2400" dirty="0" smtClean="0"/>
          </a:p>
          <a:p>
            <a:pPr>
              <a:buNone/>
            </a:pPr>
            <a:r>
              <a:rPr lang="ru-RU" sz="2400" b="1" dirty="0" smtClean="0"/>
              <a:t>3) 2, 3, 4</a:t>
            </a:r>
            <a:endParaRPr lang="ru-RU" sz="2400" dirty="0" smtClean="0"/>
          </a:p>
          <a:p>
            <a:pPr>
              <a:buNone/>
            </a:pPr>
            <a:r>
              <a:rPr lang="ru-RU" sz="2400" b="1" dirty="0" smtClean="0"/>
              <a:t>4) 2,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Гранё(1)</a:t>
            </a:r>
            <a:r>
              <a:rPr lang="ru-RU" sz="2400" b="1" dirty="0" err="1" smtClean="0"/>
              <a:t>ые</a:t>
            </a:r>
            <a:r>
              <a:rPr lang="ru-RU" sz="2400" b="1" dirty="0" smtClean="0"/>
              <a:t> шпили собора были торжестве(2)о </a:t>
            </a:r>
            <a:r>
              <a:rPr lang="ru-RU" sz="2400" b="1" dirty="0" err="1" smtClean="0"/>
              <a:t>устремле</a:t>
            </a:r>
            <a:r>
              <a:rPr lang="ru-RU" sz="2400" b="1" dirty="0" smtClean="0"/>
              <a:t>(3)</a:t>
            </a:r>
            <a:r>
              <a:rPr lang="ru-RU" sz="2400" b="1" dirty="0" err="1" smtClean="0"/>
              <a:t>ы</a:t>
            </a:r>
            <a:r>
              <a:rPr lang="ru-RU" sz="2400" b="1" dirty="0" smtClean="0"/>
              <a:t> в небесную высь, и, </a:t>
            </a:r>
            <a:r>
              <a:rPr lang="ru-RU" sz="2400" b="1" dirty="0" err="1" smtClean="0"/>
              <a:t>потрясё</a:t>
            </a:r>
            <a:r>
              <a:rPr lang="ru-RU" sz="2400" b="1" dirty="0" smtClean="0"/>
              <a:t>(4)</a:t>
            </a:r>
            <a:r>
              <a:rPr lang="ru-RU" sz="2400" b="1" dirty="0" err="1" smtClean="0"/>
              <a:t>ые</a:t>
            </a:r>
            <a:r>
              <a:rPr lang="ru-RU" sz="2400" b="1" dirty="0" smtClean="0"/>
              <a:t> его красотой, туристы </a:t>
            </a:r>
            <a:r>
              <a:rPr lang="ru-RU" sz="2400" b="1" dirty="0" err="1" smtClean="0"/>
              <a:t>ошеломле</a:t>
            </a:r>
            <a:r>
              <a:rPr lang="ru-RU" sz="2400" b="1" dirty="0" smtClean="0"/>
              <a:t>(5)о замолчали.</a:t>
            </a:r>
            <a:endParaRPr lang="ru-RU" sz="2400" dirty="0" smtClean="0"/>
          </a:p>
          <a:p>
            <a:pPr>
              <a:buNone/>
            </a:pPr>
            <a:r>
              <a:rPr lang="ru-RU" sz="2400" b="1" dirty="0" smtClean="0"/>
              <a:t>1) 1, 3</a:t>
            </a:r>
            <a:endParaRPr lang="ru-RU" sz="2400" dirty="0" smtClean="0"/>
          </a:p>
          <a:p>
            <a:pPr>
              <a:buNone/>
            </a:pPr>
            <a:r>
              <a:rPr lang="ru-RU" sz="2400" b="1" dirty="0" smtClean="0"/>
              <a:t>2) 2, 3, 5</a:t>
            </a:r>
            <a:endParaRPr lang="ru-RU" sz="2400" dirty="0" smtClean="0"/>
          </a:p>
          <a:p>
            <a:pPr>
              <a:buNone/>
            </a:pPr>
            <a:r>
              <a:rPr lang="ru-RU" sz="2400" b="1" dirty="0" smtClean="0"/>
              <a:t>3) 3, 5</a:t>
            </a:r>
            <a:endParaRPr lang="ru-RU" sz="2400" dirty="0" smtClean="0"/>
          </a:p>
          <a:p>
            <a:pPr>
              <a:buNone/>
            </a:pPr>
            <a:r>
              <a:rPr lang="ru-RU" sz="2400" b="1" dirty="0" smtClean="0"/>
              <a:t>4) 1,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err="1" smtClean="0"/>
              <a:t>Урага</a:t>
            </a:r>
            <a:r>
              <a:rPr lang="ru-RU" sz="2400" b="1" dirty="0" smtClean="0"/>
              <a:t>(1)</a:t>
            </a:r>
            <a:r>
              <a:rPr lang="ru-RU" sz="2400" b="1" dirty="0" err="1" smtClean="0"/>
              <a:t>ый</a:t>
            </a:r>
            <a:r>
              <a:rPr lang="ru-RU" sz="2400" b="1" dirty="0" smtClean="0"/>
              <a:t> ветер в пусты(2)</a:t>
            </a:r>
            <a:r>
              <a:rPr lang="ru-RU" sz="2400" b="1" dirty="0" err="1" smtClean="0"/>
              <a:t>ых</a:t>
            </a:r>
            <a:r>
              <a:rPr lang="ru-RU" sz="2400" b="1" dirty="0" smtClean="0"/>
              <a:t> степях Казахстана поднимает </a:t>
            </a:r>
            <a:r>
              <a:rPr lang="ru-RU" sz="2400" b="1" dirty="0" err="1" smtClean="0"/>
              <a:t>бесчисле</a:t>
            </a:r>
            <a:r>
              <a:rPr lang="ru-RU" sz="2400" b="1" dirty="0" smtClean="0"/>
              <a:t>(3)</a:t>
            </a:r>
            <a:r>
              <a:rPr lang="ru-RU" sz="2400" b="1" dirty="0" err="1" smtClean="0"/>
              <a:t>ое</a:t>
            </a:r>
            <a:r>
              <a:rPr lang="ru-RU" sz="2400" b="1" dirty="0" smtClean="0"/>
              <a:t> </a:t>
            </a:r>
            <a:r>
              <a:rPr lang="ru-RU" sz="2400" b="1" dirty="0" err="1" smtClean="0"/>
              <a:t>множсество</a:t>
            </a:r>
            <a:r>
              <a:rPr lang="ru-RU" sz="2400" b="1" dirty="0" smtClean="0"/>
              <a:t> семян растений, и они впоследствии будут </a:t>
            </a:r>
            <a:r>
              <a:rPr lang="ru-RU" sz="2400" b="1" dirty="0" err="1" smtClean="0"/>
              <a:t>рассея</a:t>
            </a:r>
            <a:r>
              <a:rPr lang="ru-RU" sz="2400" b="1" dirty="0" smtClean="0"/>
              <a:t>(4)</a:t>
            </a:r>
            <a:r>
              <a:rPr lang="ru-RU" sz="2400" b="1" dirty="0" err="1" smtClean="0"/>
              <a:t>ы</a:t>
            </a:r>
            <a:r>
              <a:rPr lang="ru-RU" sz="2400" b="1" dirty="0" smtClean="0"/>
              <a:t> на многие десятки километров от места созревания.</a:t>
            </a:r>
            <a:endParaRPr lang="ru-RU" sz="2400" dirty="0" smtClean="0"/>
          </a:p>
          <a:p>
            <a:pPr>
              <a:buNone/>
            </a:pPr>
            <a:r>
              <a:rPr lang="ru-RU" sz="2400" b="1" dirty="0" smtClean="0"/>
              <a:t>1) 3, 4</a:t>
            </a:r>
            <a:endParaRPr lang="ru-RU" sz="2400" dirty="0" smtClean="0"/>
          </a:p>
          <a:p>
            <a:pPr>
              <a:buNone/>
            </a:pPr>
            <a:r>
              <a:rPr lang="ru-RU" sz="2400" b="1" dirty="0" smtClean="0"/>
              <a:t>2) 1, 2, 3</a:t>
            </a:r>
            <a:endParaRPr lang="ru-RU" sz="2400" dirty="0" smtClean="0"/>
          </a:p>
          <a:p>
            <a:pPr>
              <a:buNone/>
            </a:pPr>
            <a:r>
              <a:rPr lang="ru-RU" sz="2400" b="1" dirty="0" smtClean="0"/>
              <a:t>3) 1, 2, 4</a:t>
            </a:r>
            <a:endParaRPr lang="ru-RU" sz="2400" dirty="0" smtClean="0"/>
          </a:p>
          <a:p>
            <a:pPr>
              <a:buNone/>
            </a:pPr>
            <a:r>
              <a:rPr lang="ru-RU" sz="2400" b="1" dirty="0" smtClean="0"/>
              <a:t>4) 2, 4</a:t>
            </a:r>
            <a:endParaRPr lang="ru-RU" sz="2400" dirty="0" smtClean="0"/>
          </a:p>
          <a:p>
            <a:pPr>
              <a:buNone/>
            </a:pPr>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В каком варианте ответа правильно указаны все цифры, на месте которых пишется две буквы Н?</a:t>
            </a:r>
            <a:br>
              <a:rPr lang="ru-RU" sz="2400" dirty="0" smtClean="0"/>
            </a:br>
            <a:endParaRPr lang="ru-RU" sz="2400" dirty="0"/>
          </a:p>
        </p:txBody>
      </p:sp>
      <p:sp>
        <p:nvSpPr>
          <p:cNvPr id="3" name="Содержимое 2"/>
          <p:cNvSpPr>
            <a:spLocks noGrp="1"/>
          </p:cNvSpPr>
          <p:nvPr>
            <p:ph idx="1"/>
          </p:nvPr>
        </p:nvSpPr>
        <p:spPr/>
        <p:txBody>
          <a:bodyPr/>
          <a:lstStyle/>
          <a:p>
            <a:pPr>
              <a:buNone/>
            </a:pPr>
            <a:r>
              <a:rPr lang="ru-RU" sz="2400" b="1" dirty="0" err="1" smtClean="0"/>
              <a:t>Сплете</a:t>
            </a:r>
            <a:r>
              <a:rPr lang="ru-RU" sz="2400" b="1" dirty="0" smtClean="0"/>
              <a:t>(1)</a:t>
            </a:r>
            <a:r>
              <a:rPr lang="ru-RU" sz="2400" b="1" dirty="0" err="1" smtClean="0"/>
              <a:t>ые</a:t>
            </a:r>
            <a:r>
              <a:rPr lang="ru-RU" sz="2400" b="1" dirty="0" smtClean="0"/>
              <a:t> из ивняка корзины были хорошо </a:t>
            </a:r>
            <a:r>
              <a:rPr lang="ru-RU" sz="2400" b="1" dirty="0" err="1" smtClean="0"/>
              <a:t>просуше</a:t>
            </a:r>
            <a:r>
              <a:rPr lang="ru-RU" sz="2400" b="1" dirty="0" smtClean="0"/>
              <a:t>(2)</a:t>
            </a:r>
            <a:r>
              <a:rPr lang="ru-RU" sz="2400" b="1" dirty="0" err="1" smtClean="0"/>
              <a:t>ы</a:t>
            </a:r>
            <a:r>
              <a:rPr lang="ru-RU" sz="2400" b="1" dirty="0" smtClean="0"/>
              <a:t> и </a:t>
            </a:r>
            <a:r>
              <a:rPr lang="ru-RU" sz="2400" b="1" dirty="0" err="1" smtClean="0"/>
              <a:t>сложе</a:t>
            </a:r>
            <a:r>
              <a:rPr lang="ru-RU" sz="2400" b="1" dirty="0" smtClean="0"/>
              <a:t>(3)</a:t>
            </a:r>
            <a:r>
              <a:rPr lang="ru-RU" sz="2400" b="1" dirty="0" err="1" smtClean="0"/>
              <a:t>ы</a:t>
            </a:r>
            <a:r>
              <a:rPr lang="ru-RU" sz="2400" b="1" dirty="0" smtClean="0"/>
              <a:t> в доме, недавно </a:t>
            </a:r>
            <a:r>
              <a:rPr lang="ru-RU" sz="2400" b="1" dirty="0" err="1" smtClean="0"/>
              <a:t>построе</a:t>
            </a:r>
            <a:r>
              <a:rPr lang="ru-RU" sz="2400" b="1" dirty="0" smtClean="0"/>
              <a:t>(4)</a:t>
            </a:r>
            <a:r>
              <a:rPr lang="ru-RU" sz="2400" b="1" dirty="0" err="1" smtClean="0"/>
              <a:t>ом</a:t>
            </a:r>
            <a:r>
              <a:rPr lang="ru-RU" sz="2400" b="1" dirty="0" smtClean="0"/>
              <a:t> из листве(5)</a:t>
            </a:r>
            <a:r>
              <a:rPr lang="ru-RU" sz="2400" b="1" dirty="0" err="1" smtClean="0"/>
              <a:t>ицы</a:t>
            </a:r>
            <a:r>
              <a:rPr lang="ru-RU" sz="2400" b="1" dirty="0" smtClean="0"/>
              <a:t>.</a:t>
            </a:r>
            <a:endParaRPr lang="ru-RU" sz="2400" dirty="0" smtClean="0"/>
          </a:p>
          <a:p>
            <a:pPr>
              <a:buNone/>
            </a:pPr>
            <a:r>
              <a:rPr lang="ru-RU" sz="2400" b="1" dirty="0" smtClean="0"/>
              <a:t>1) 1, 4, 5</a:t>
            </a:r>
            <a:endParaRPr lang="ru-RU" sz="2400" dirty="0" smtClean="0"/>
          </a:p>
          <a:p>
            <a:pPr>
              <a:buNone/>
            </a:pPr>
            <a:r>
              <a:rPr lang="ru-RU" sz="2400" b="1" dirty="0" smtClean="0"/>
              <a:t>2) 2, 3, 5</a:t>
            </a:r>
            <a:endParaRPr lang="ru-RU" sz="2400" dirty="0" smtClean="0"/>
          </a:p>
          <a:p>
            <a:pPr>
              <a:buNone/>
            </a:pPr>
            <a:r>
              <a:rPr lang="ru-RU" sz="2400" b="1" dirty="0" smtClean="0"/>
              <a:t>3) 1, 2, 5</a:t>
            </a:r>
            <a:endParaRPr lang="ru-RU" sz="2400" dirty="0" smtClean="0"/>
          </a:p>
          <a:p>
            <a:pPr>
              <a:buNone/>
            </a:pPr>
            <a:r>
              <a:rPr lang="ru-RU" sz="2400" b="1" dirty="0" smtClean="0"/>
              <a:t>4) 3,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В каком варианте ответа правильно указаны все цифры, на месте которых пишется две буквы Н?</a:t>
            </a:r>
            <a:br>
              <a:rPr lang="ru-RU" sz="2400" dirty="0" smtClean="0"/>
            </a:br>
            <a:endParaRPr lang="ru-RU" sz="2400" dirty="0"/>
          </a:p>
        </p:txBody>
      </p:sp>
      <p:sp>
        <p:nvSpPr>
          <p:cNvPr id="3" name="Содержимое 2"/>
          <p:cNvSpPr>
            <a:spLocks noGrp="1"/>
          </p:cNvSpPr>
          <p:nvPr>
            <p:ph idx="1"/>
          </p:nvPr>
        </p:nvSpPr>
        <p:spPr/>
        <p:txBody>
          <a:bodyPr/>
          <a:lstStyle/>
          <a:p>
            <a:pPr>
              <a:buNone/>
            </a:pPr>
            <a:r>
              <a:rPr lang="ru-RU" sz="2400" b="1" dirty="0" err="1" smtClean="0"/>
              <a:t>Изнеже</a:t>
            </a:r>
            <a:r>
              <a:rPr lang="ru-RU" sz="2400" b="1" dirty="0" smtClean="0"/>
              <a:t>(1)</a:t>
            </a:r>
            <a:r>
              <a:rPr lang="ru-RU" sz="2400" b="1" dirty="0" err="1" smtClean="0"/>
              <a:t>ые</a:t>
            </a:r>
            <a:r>
              <a:rPr lang="ru-RU" sz="2400" b="1" dirty="0" smtClean="0"/>
              <a:t> барские дочки были </a:t>
            </a:r>
            <a:r>
              <a:rPr lang="ru-RU" sz="2400" b="1" dirty="0" err="1" smtClean="0"/>
              <a:t>набеле</a:t>
            </a:r>
            <a:r>
              <a:rPr lang="ru-RU" sz="2400" b="1" dirty="0" smtClean="0"/>
              <a:t>(2)</a:t>
            </a:r>
            <a:r>
              <a:rPr lang="ru-RU" sz="2400" b="1" dirty="0" err="1" smtClean="0"/>
              <a:t>ы</a:t>
            </a:r>
            <a:r>
              <a:rPr lang="ru-RU" sz="2400" b="1" dirty="0" smtClean="0"/>
              <a:t> и </a:t>
            </a:r>
            <a:r>
              <a:rPr lang="ru-RU" sz="2400" b="1" dirty="0" err="1" smtClean="0"/>
              <a:t>напудре</a:t>
            </a:r>
            <a:r>
              <a:rPr lang="ru-RU" sz="2400" b="1" dirty="0" smtClean="0"/>
              <a:t>(3)</a:t>
            </a:r>
            <a:r>
              <a:rPr lang="ru-RU" sz="2400" b="1" dirty="0" err="1" smtClean="0"/>
              <a:t>ы</a:t>
            </a:r>
            <a:r>
              <a:rPr lang="ru-RU" sz="2400" b="1" dirty="0" smtClean="0"/>
              <a:t>, </a:t>
            </a:r>
            <a:r>
              <a:rPr lang="ru-RU" sz="2400" b="1" dirty="0" err="1" smtClean="0"/>
              <a:t>наряже</a:t>
            </a:r>
            <a:r>
              <a:rPr lang="ru-RU" sz="2400" b="1" dirty="0" smtClean="0"/>
              <a:t>(4)</a:t>
            </a:r>
            <a:r>
              <a:rPr lang="ru-RU" sz="2400" b="1" dirty="0" err="1" smtClean="0"/>
              <a:t>ы</a:t>
            </a:r>
            <a:r>
              <a:rPr lang="ru-RU" sz="2400" b="1" dirty="0" smtClean="0"/>
              <a:t> в платья, </a:t>
            </a:r>
            <a:r>
              <a:rPr lang="ru-RU" sz="2400" b="1" dirty="0" err="1" smtClean="0"/>
              <a:t>присла</a:t>
            </a:r>
            <a:r>
              <a:rPr lang="ru-RU" sz="2400" b="1" dirty="0" smtClean="0"/>
              <a:t>(5)</a:t>
            </a:r>
            <a:r>
              <a:rPr lang="ru-RU" sz="2400" b="1" dirty="0" err="1" smtClean="0"/>
              <a:t>ые</a:t>
            </a:r>
            <a:r>
              <a:rPr lang="ru-RU" sz="2400" b="1" dirty="0" smtClean="0"/>
              <a:t> из Парижа, и </a:t>
            </a:r>
            <a:r>
              <a:rPr lang="ru-RU" sz="2400" b="1" dirty="0" err="1" smtClean="0"/>
              <a:t>вывезе</a:t>
            </a:r>
            <a:r>
              <a:rPr lang="ru-RU" sz="2400" b="1" dirty="0" smtClean="0"/>
              <a:t>(6)</a:t>
            </a:r>
            <a:r>
              <a:rPr lang="ru-RU" sz="2400" b="1" dirty="0" err="1" smtClean="0"/>
              <a:t>ы</a:t>
            </a:r>
            <a:r>
              <a:rPr lang="ru-RU" sz="2400" b="1" dirty="0" smtClean="0"/>
              <a:t> в большой свет.</a:t>
            </a:r>
            <a:endParaRPr lang="ru-RU" sz="2400" dirty="0" smtClean="0"/>
          </a:p>
          <a:p>
            <a:pPr>
              <a:buNone/>
            </a:pPr>
            <a:r>
              <a:rPr lang="ru-RU" sz="2400" b="1" dirty="0" smtClean="0"/>
              <a:t>1) 1, 2, 3</a:t>
            </a:r>
            <a:endParaRPr lang="ru-RU" sz="2400" dirty="0" smtClean="0"/>
          </a:p>
          <a:p>
            <a:pPr>
              <a:buNone/>
            </a:pPr>
            <a:r>
              <a:rPr lang="ru-RU" sz="2400" b="1" dirty="0" smtClean="0"/>
              <a:t>2) 1, 5, 6</a:t>
            </a:r>
            <a:endParaRPr lang="ru-RU" sz="2400" dirty="0" smtClean="0"/>
          </a:p>
          <a:p>
            <a:pPr>
              <a:buNone/>
            </a:pPr>
            <a:r>
              <a:rPr lang="ru-RU" sz="2400" b="1" dirty="0" smtClean="0"/>
              <a:t>3) 1, 5</a:t>
            </a:r>
            <a:endParaRPr lang="ru-RU" sz="2400" dirty="0" smtClean="0"/>
          </a:p>
          <a:p>
            <a:pPr>
              <a:buNone/>
            </a:pPr>
            <a:r>
              <a:rPr lang="ru-RU" sz="2400" b="1" dirty="0" smtClean="0"/>
              <a:t>4)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err="1" smtClean="0"/>
              <a:t>Запряжё</a:t>
            </a:r>
            <a:r>
              <a:rPr lang="ru-RU" sz="2400" b="1" dirty="0" smtClean="0"/>
              <a:t>(1)</a:t>
            </a:r>
            <a:r>
              <a:rPr lang="ru-RU" sz="2400" b="1" dirty="0" err="1" smtClean="0"/>
              <a:t>ые</a:t>
            </a:r>
            <a:r>
              <a:rPr lang="ru-RU" sz="2400" b="1" dirty="0" smtClean="0"/>
              <a:t> кони </a:t>
            </a:r>
            <a:r>
              <a:rPr lang="ru-RU" sz="2400" b="1" dirty="0" err="1" smtClean="0"/>
              <a:t>беше</a:t>
            </a:r>
            <a:r>
              <a:rPr lang="ru-RU" sz="2400" b="1" dirty="0" smtClean="0"/>
              <a:t>(2)о храпели и били о мостовую </a:t>
            </a:r>
            <a:r>
              <a:rPr lang="ru-RU" sz="2400" b="1" dirty="0" err="1" smtClean="0"/>
              <a:t>кова</a:t>
            </a:r>
            <a:r>
              <a:rPr lang="ru-RU" sz="2400" b="1" dirty="0" smtClean="0"/>
              <a:t>(3)</a:t>
            </a:r>
            <a:r>
              <a:rPr lang="ru-RU" sz="2400" b="1" dirty="0" err="1" smtClean="0"/>
              <a:t>ыми</a:t>
            </a:r>
            <a:r>
              <a:rPr lang="ru-RU" sz="2400" b="1" dirty="0" smtClean="0"/>
              <a:t> копытами; их пышные гривы были </a:t>
            </a:r>
            <a:r>
              <a:rPr lang="ru-RU" sz="2400" b="1" dirty="0" err="1" smtClean="0"/>
              <a:t>украше</a:t>
            </a:r>
            <a:r>
              <a:rPr lang="ru-RU" sz="2400" b="1" dirty="0" smtClean="0"/>
              <a:t>(4)</a:t>
            </a:r>
            <a:r>
              <a:rPr lang="ru-RU" sz="2400" b="1" dirty="0" err="1" smtClean="0"/>
              <a:t>ы</a:t>
            </a:r>
            <a:r>
              <a:rPr lang="ru-RU" sz="2400" b="1" dirty="0" smtClean="0"/>
              <a:t> яркими лентами, </a:t>
            </a:r>
            <a:r>
              <a:rPr lang="ru-RU" sz="2400" b="1" dirty="0" err="1" smtClean="0"/>
              <a:t>вплете</a:t>
            </a:r>
            <a:r>
              <a:rPr lang="ru-RU" sz="2400" b="1" dirty="0" smtClean="0"/>
              <a:t>(5) </a:t>
            </a:r>
            <a:r>
              <a:rPr lang="ru-RU" sz="2400" b="1" dirty="0" err="1" smtClean="0"/>
              <a:t>ыми</a:t>
            </a:r>
            <a:r>
              <a:rPr lang="ru-RU" sz="2400" b="1" dirty="0" smtClean="0"/>
              <a:t> накануне конюхом Архипом.</a:t>
            </a:r>
            <a:endParaRPr lang="ru-RU" sz="2400" dirty="0" smtClean="0"/>
          </a:p>
          <a:p>
            <a:pPr>
              <a:buNone/>
            </a:pPr>
            <a:r>
              <a:rPr lang="ru-RU" sz="2400" b="1" dirty="0" smtClean="0"/>
              <a:t>1) 1, 5</a:t>
            </a:r>
            <a:endParaRPr lang="ru-RU" sz="2400" dirty="0" smtClean="0"/>
          </a:p>
          <a:p>
            <a:pPr>
              <a:buNone/>
            </a:pPr>
            <a:r>
              <a:rPr lang="ru-RU" sz="2400" b="1" dirty="0" smtClean="0"/>
              <a:t>2) 3, 5</a:t>
            </a:r>
            <a:endParaRPr lang="ru-RU" sz="2400" dirty="0" smtClean="0"/>
          </a:p>
          <a:p>
            <a:pPr>
              <a:buNone/>
            </a:pPr>
            <a:r>
              <a:rPr lang="ru-RU" sz="2400" b="1" dirty="0" smtClean="0"/>
              <a:t>3) 1, 3, 5</a:t>
            </a:r>
            <a:endParaRPr lang="ru-RU" sz="2400" dirty="0" smtClean="0"/>
          </a:p>
          <a:p>
            <a:pPr>
              <a:buNone/>
            </a:pPr>
            <a:r>
              <a:rPr lang="ru-RU" sz="2400" b="1" dirty="0" smtClean="0"/>
              <a:t>4) 2,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На пустыре за садом валялись разбитые </a:t>
            </a:r>
            <a:r>
              <a:rPr lang="ru-RU" sz="2400" b="1" dirty="0" err="1" smtClean="0"/>
              <a:t>глиня</a:t>
            </a:r>
            <a:r>
              <a:rPr lang="ru-RU" sz="2400" b="1" dirty="0" smtClean="0"/>
              <a:t>(1)</a:t>
            </a:r>
            <a:r>
              <a:rPr lang="ru-RU" sz="2400" b="1" dirty="0" err="1" smtClean="0"/>
              <a:t>ые</a:t>
            </a:r>
            <a:r>
              <a:rPr lang="ru-RU" sz="2400" b="1" dirty="0" smtClean="0"/>
              <a:t> кувшины, </a:t>
            </a:r>
            <a:r>
              <a:rPr lang="ru-RU" sz="2400" b="1" dirty="0" err="1" smtClean="0"/>
              <a:t>жестя</a:t>
            </a:r>
            <a:r>
              <a:rPr lang="ru-RU" sz="2400" b="1" dirty="0" smtClean="0"/>
              <a:t>(2)</a:t>
            </a:r>
            <a:r>
              <a:rPr lang="ru-RU" sz="2400" b="1" dirty="0" err="1" smtClean="0"/>
              <a:t>ые</a:t>
            </a:r>
            <a:r>
              <a:rPr lang="ru-RU" sz="2400" b="1" dirty="0" smtClean="0"/>
              <a:t> банки, рва(3)</a:t>
            </a:r>
            <a:r>
              <a:rPr lang="ru-RU" sz="2400" b="1" dirty="0" err="1" smtClean="0"/>
              <a:t>ая</a:t>
            </a:r>
            <a:r>
              <a:rPr lang="ru-RU" sz="2400" b="1" dirty="0" smtClean="0"/>
              <a:t> обувь, полома(4)</a:t>
            </a:r>
            <a:r>
              <a:rPr lang="ru-RU" sz="2400" b="1" dirty="0" err="1" smtClean="0"/>
              <a:t>ая</a:t>
            </a:r>
            <a:r>
              <a:rPr lang="ru-RU" sz="2400" b="1" dirty="0" smtClean="0"/>
              <a:t> мебель, какие-то спиле(5)</a:t>
            </a:r>
            <a:r>
              <a:rPr lang="ru-RU" sz="2400" b="1" dirty="0" err="1" smtClean="0"/>
              <a:t>ые</a:t>
            </a:r>
            <a:r>
              <a:rPr lang="ru-RU" sz="2400" b="1" dirty="0" smtClean="0"/>
              <a:t> деревья.</a:t>
            </a:r>
            <a:endParaRPr lang="ru-RU" sz="2400" dirty="0" smtClean="0"/>
          </a:p>
          <a:p>
            <a:pPr>
              <a:buNone/>
            </a:pPr>
            <a:r>
              <a:rPr lang="ru-RU" sz="2400" b="1" dirty="0" smtClean="0"/>
              <a:t>1) 3, 4, 5</a:t>
            </a:r>
            <a:endParaRPr lang="ru-RU" sz="2400" dirty="0" smtClean="0"/>
          </a:p>
          <a:p>
            <a:pPr>
              <a:buNone/>
            </a:pPr>
            <a:r>
              <a:rPr lang="ru-RU" sz="2400" b="1" dirty="0" smtClean="0"/>
              <a:t>2) 4, 5</a:t>
            </a:r>
            <a:endParaRPr lang="ru-RU" sz="2400" dirty="0" smtClean="0"/>
          </a:p>
          <a:p>
            <a:pPr>
              <a:buNone/>
            </a:pPr>
            <a:r>
              <a:rPr lang="ru-RU" sz="2400" b="1" dirty="0" smtClean="0"/>
              <a:t>3) 1, 2, 3</a:t>
            </a:r>
            <a:endParaRPr lang="ru-RU" sz="2400" dirty="0" smtClean="0"/>
          </a:p>
          <a:p>
            <a:pPr>
              <a:buNone/>
            </a:pPr>
            <a:r>
              <a:rPr lang="ru-RU" sz="2400" b="1" dirty="0" smtClean="0"/>
              <a:t>4) 1,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Серебря(1)</a:t>
            </a:r>
            <a:r>
              <a:rPr lang="ru-RU" sz="2400" b="1" dirty="0" err="1" smtClean="0"/>
              <a:t>ая</a:t>
            </a:r>
            <a:r>
              <a:rPr lang="ru-RU" sz="2400" b="1" dirty="0" smtClean="0"/>
              <a:t> фляжка была </a:t>
            </a:r>
            <a:r>
              <a:rPr lang="ru-RU" sz="2400" b="1" dirty="0" err="1" smtClean="0"/>
              <a:t>наполне</a:t>
            </a:r>
            <a:r>
              <a:rPr lang="ru-RU" sz="2400" b="1" dirty="0" smtClean="0"/>
              <a:t>(2)а осе(3)ей </a:t>
            </a:r>
            <a:r>
              <a:rPr lang="ru-RU" sz="2400" b="1" dirty="0" err="1" smtClean="0"/>
              <a:t>студе</a:t>
            </a:r>
            <a:r>
              <a:rPr lang="ru-RU" sz="2400" b="1" dirty="0" smtClean="0"/>
              <a:t>(4)ой водой, вкусной, как </a:t>
            </a:r>
            <a:r>
              <a:rPr lang="ru-RU" sz="2400" b="1" dirty="0" err="1" smtClean="0"/>
              <a:t>драгоце</a:t>
            </a:r>
            <a:r>
              <a:rPr lang="ru-RU" sz="2400" b="1" dirty="0" smtClean="0"/>
              <a:t>(5)</a:t>
            </a:r>
            <a:r>
              <a:rPr lang="ru-RU" sz="2400" b="1" dirty="0" err="1" smtClean="0"/>
              <a:t>ое</a:t>
            </a:r>
            <a:r>
              <a:rPr lang="ru-RU" sz="2400" b="1" dirty="0" smtClean="0"/>
              <a:t> </a:t>
            </a:r>
            <a:r>
              <a:rPr lang="ru-RU" sz="2400" b="1" dirty="0" err="1" smtClean="0"/>
              <a:t>выдержа</a:t>
            </a:r>
            <a:r>
              <a:rPr lang="ru-RU" sz="2400" b="1" dirty="0" smtClean="0"/>
              <a:t>(6)</a:t>
            </a:r>
            <a:r>
              <a:rPr lang="ru-RU" sz="2400" b="1" dirty="0" err="1" smtClean="0"/>
              <a:t>ое</a:t>
            </a:r>
            <a:r>
              <a:rPr lang="ru-RU" sz="2400" b="1" dirty="0" smtClean="0"/>
              <a:t> вино.</a:t>
            </a:r>
            <a:endParaRPr lang="ru-RU" sz="2400" dirty="0" smtClean="0"/>
          </a:p>
          <a:p>
            <a:pPr>
              <a:buNone/>
            </a:pPr>
            <a:r>
              <a:rPr lang="ru-RU" sz="2400" b="1" dirty="0" smtClean="0"/>
              <a:t>1) 3, 4, 5</a:t>
            </a:r>
            <a:endParaRPr lang="ru-RU" sz="2400" dirty="0" smtClean="0"/>
          </a:p>
          <a:p>
            <a:pPr>
              <a:buNone/>
            </a:pPr>
            <a:r>
              <a:rPr lang="ru-RU" sz="2400" b="1" dirty="0" smtClean="0"/>
              <a:t>2) 1, 3, 6</a:t>
            </a:r>
            <a:endParaRPr lang="ru-RU" sz="2400" dirty="0" smtClean="0"/>
          </a:p>
          <a:p>
            <a:pPr>
              <a:buNone/>
            </a:pPr>
            <a:r>
              <a:rPr lang="ru-RU" sz="2400" b="1" dirty="0" smtClean="0"/>
              <a:t>3) 2, 3, 4</a:t>
            </a:r>
            <a:endParaRPr lang="ru-RU" sz="2400" dirty="0" smtClean="0"/>
          </a:p>
          <a:p>
            <a:pPr>
              <a:buNone/>
            </a:pPr>
            <a:r>
              <a:rPr lang="ru-RU" sz="2400" b="1" dirty="0" smtClean="0"/>
              <a:t>4) 1, 2,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4</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В каком варианте ответа правильно указаны все цифры, на месте которых пишется одна буква Н?</a:t>
            </a:r>
            <a:br>
              <a:rPr lang="ru-RU" sz="2400" dirty="0" smtClean="0"/>
            </a:br>
            <a:endParaRPr lang="ru-RU" sz="2400" dirty="0"/>
          </a:p>
        </p:txBody>
      </p:sp>
      <p:sp>
        <p:nvSpPr>
          <p:cNvPr id="3" name="Содержимое 2"/>
          <p:cNvSpPr>
            <a:spLocks noGrp="1"/>
          </p:cNvSpPr>
          <p:nvPr>
            <p:ph idx="1"/>
          </p:nvPr>
        </p:nvSpPr>
        <p:spPr/>
        <p:txBody>
          <a:bodyPr/>
          <a:lstStyle/>
          <a:p>
            <a:pPr>
              <a:buNone/>
            </a:pPr>
            <a:r>
              <a:rPr lang="ru-RU" sz="2400" b="1" dirty="0" smtClean="0"/>
              <a:t>Ребятишки, искре(1)е </a:t>
            </a:r>
            <a:r>
              <a:rPr lang="ru-RU" sz="2400" b="1" dirty="0" err="1" smtClean="0"/>
              <a:t>обрадова</a:t>
            </a:r>
            <a:r>
              <a:rPr lang="ru-RU" sz="2400" b="1" dirty="0" smtClean="0"/>
              <a:t>(2)</a:t>
            </a:r>
            <a:r>
              <a:rPr lang="ru-RU" sz="2400" b="1" dirty="0" err="1" smtClean="0"/>
              <a:t>ые</a:t>
            </a:r>
            <a:r>
              <a:rPr lang="ru-RU" sz="2400" b="1" dirty="0" smtClean="0"/>
              <a:t> </a:t>
            </a:r>
            <a:r>
              <a:rPr lang="ru-RU" sz="2400" b="1" dirty="0" err="1" smtClean="0"/>
              <a:t>неожида</a:t>
            </a:r>
            <a:r>
              <a:rPr lang="ru-RU" sz="2400" b="1" dirty="0" smtClean="0"/>
              <a:t>(3)о богатым уловом, </a:t>
            </a:r>
            <a:r>
              <a:rPr lang="ru-RU" sz="2400" b="1" dirty="0" err="1" smtClean="0"/>
              <a:t>немедле</a:t>
            </a:r>
            <a:r>
              <a:rPr lang="ru-RU" sz="2400" b="1" dirty="0" smtClean="0"/>
              <a:t>(4)о отправились к сторожке </a:t>
            </a:r>
            <a:r>
              <a:rPr lang="ru-RU" sz="2400" b="1" dirty="0" err="1" smtClean="0"/>
              <a:t>нехоже</a:t>
            </a:r>
            <a:r>
              <a:rPr lang="ru-RU" sz="2400" b="1" dirty="0" smtClean="0"/>
              <a:t>(5)</a:t>
            </a:r>
            <a:r>
              <a:rPr lang="ru-RU" sz="2400" b="1" dirty="0" err="1" smtClean="0"/>
              <a:t>ыми</a:t>
            </a:r>
            <a:r>
              <a:rPr lang="ru-RU" sz="2400" b="1" dirty="0" smtClean="0"/>
              <a:t>, </a:t>
            </a:r>
            <a:r>
              <a:rPr lang="ru-RU" sz="2400" b="1" dirty="0" err="1" smtClean="0"/>
              <a:t>пута</a:t>
            </a:r>
            <a:r>
              <a:rPr lang="ru-RU" sz="2400" b="1" dirty="0" smtClean="0"/>
              <a:t>(6)</a:t>
            </a:r>
            <a:r>
              <a:rPr lang="ru-RU" sz="2400" b="1" dirty="0" err="1" smtClean="0"/>
              <a:t>ыми</a:t>
            </a:r>
            <a:r>
              <a:rPr lang="ru-RU" sz="2400" b="1" dirty="0" smtClean="0"/>
              <a:t> тропами.</a:t>
            </a:r>
            <a:endParaRPr lang="ru-RU" sz="2400" dirty="0" smtClean="0"/>
          </a:p>
          <a:p>
            <a:pPr>
              <a:buNone/>
            </a:pPr>
            <a:r>
              <a:rPr lang="ru-RU" sz="2400" b="1" dirty="0" smtClean="0"/>
              <a:t>1) 5, 6</a:t>
            </a:r>
            <a:endParaRPr lang="ru-RU" sz="2400" dirty="0" smtClean="0"/>
          </a:p>
          <a:p>
            <a:pPr>
              <a:buNone/>
            </a:pPr>
            <a:r>
              <a:rPr lang="ru-RU" sz="2400" b="1" dirty="0" smtClean="0"/>
              <a:t>2) 1, 4</a:t>
            </a:r>
            <a:endParaRPr lang="ru-RU" sz="2400" dirty="0" smtClean="0"/>
          </a:p>
          <a:p>
            <a:pPr>
              <a:buNone/>
            </a:pPr>
            <a:r>
              <a:rPr lang="ru-RU" sz="2400" b="1" dirty="0" smtClean="0"/>
              <a:t>3) 2, 3</a:t>
            </a:r>
            <a:endParaRPr lang="ru-RU" sz="2400" dirty="0" smtClean="0"/>
          </a:p>
          <a:p>
            <a:pPr>
              <a:buNone/>
            </a:pPr>
            <a:r>
              <a:rPr lang="ru-RU" sz="2400" b="1" dirty="0" smtClean="0"/>
              <a:t>4) 4, 5, 6</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Деревушка бала маленькая: несколько рубле(1)</a:t>
            </a:r>
            <a:r>
              <a:rPr lang="ru-RU" sz="2400" b="1" dirty="0" err="1" smtClean="0"/>
              <a:t>ых</a:t>
            </a:r>
            <a:r>
              <a:rPr lang="ru-RU" sz="2400" b="1" dirty="0" smtClean="0"/>
              <a:t>, давно не краше(2)</a:t>
            </a:r>
            <a:r>
              <a:rPr lang="ru-RU" sz="2400" b="1" dirty="0" err="1" smtClean="0"/>
              <a:t>ых</a:t>
            </a:r>
            <a:r>
              <a:rPr lang="ru-RU" sz="2400" b="1" dirty="0" smtClean="0"/>
              <a:t> домиков, </a:t>
            </a:r>
            <a:r>
              <a:rPr lang="ru-RU" sz="2400" b="1" dirty="0" err="1" smtClean="0"/>
              <a:t>расположе</a:t>
            </a:r>
            <a:r>
              <a:rPr lang="ru-RU" sz="2400" b="1" dirty="0" smtClean="0"/>
              <a:t>(3)</a:t>
            </a:r>
            <a:r>
              <a:rPr lang="ru-RU" sz="2400" b="1" dirty="0" err="1" smtClean="0"/>
              <a:t>ых</a:t>
            </a:r>
            <a:r>
              <a:rPr lang="ru-RU" sz="2400" b="1" dirty="0" smtClean="0"/>
              <a:t> вдоль наезжее(4)ой дороги, по которой проносились </a:t>
            </a:r>
            <a:r>
              <a:rPr lang="ru-RU" sz="2400" b="1" dirty="0" err="1" smtClean="0"/>
              <a:t>груже</a:t>
            </a:r>
            <a:r>
              <a:rPr lang="ru-RU" sz="2400" b="1" dirty="0" smtClean="0"/>
              <a:t>(5)</a:t>
            </a:r>
            <a:r>
              <a:rPr lang="ru-RU" sz="2400" b="1" dirty="0" err="1" smtClean="0"/>
              <a:t>ые</a:t>
            </a:r>
            <a:r>
              <a:rPr lang="ru-RU" sz="2400" b="1" dirty="0" smtClean="0"/>
              <a:t> машины.</a:t>
            </a:r>
            <a:endParaRPr lang="ru-RU" sz="2400" dirty="0" smtClean="0"/>
          </a:p>
          <a:p>
            <a:pPr>
              <a:buNone/>
            </a:pPr>
            <a:r>
              <a:rPr lang="ru-RU" sz="2400" b="1" dirty="0" smtClean="0"/>
              <a:t>1) 1, 2, 5</a:t>
            </a:r>
            <a:endParaRPr lang="ru-RU" sz="2400" dirty="0" smtClean="0"/>
          </a:p>
          <a:p>
            <a:pPr>
              <a:buNone/>
            </a:pPr>
            <a:r>
              <a:rPr lang="ru-RU" sz="2400" b="1" dirty="0" smtClean="0"/>
              <a:t>2) 1, 5</a:t>
            </a:r>
            <a:endParaRPr lang="ru-RU" sz="2400" dirty="0" smtClean="0"/>
          </a:p>
          <a:p>
            <a:pPr>
              <a:buNone/>
            </a:pPr>
            <a:r>
              <a:rPr lang="ru-RU" sz="2400" b="1" dirty="0" smtClean="0"/>
              <a:t>3) 3, 4</a:t>
            </a:r>
            <a:endParaRPr lang="ru-RU" sz="2400" dirty="0" smtClean="0"/>
          </a:p>
          <a:p>
            <a:pPr>
              <a:buNone/>
            </a:pPr>
            <a:r>
              <a:rPr lang="ru-RU" sz="2400" b="1" dirty="0" smtClean="0"/>
              <a:t>4) 3, 4, 5</a:t>
            </a:r>
            <a:endParaRPr lang="ru-RU" sz="2400" dirty="0" smtClean="0"/>
          </a:p>
          <a:p>
            <a:pPr>
              <a:buNone/>
            </a:pPr>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26075"/>
            <a:ext cx="7543800" cy="1431925"/>
          </a:xfrm>
        </p:spPr>
        <p:txBody>
          <a:bodyPr/>
          <a:lstStyle/>
          <a:p>
            <a:r>
              <a:rPr lang="ru-RU" sz="2800" dirty="0" smtClean="0"/>
              <a:t>Вставить пропущенные буквы</a:t>
            </a:r>
            <a:endParaRPr lang="ru-RU" sz="2800" dirty="0"/>
          </a:p>
        </p:txBody>
      </p:sp>
      <p:sp>
        <p:nvSpPr>
          <p:cNvPr id="3" name="Содержимое 2"/>
          <p:cNvSpPr>
            <a:spLocks noGrp="1"/>
          </p:cNvSpPr>
          <p:nvPr>
            <p:ph idx="1"/>
          </p:nvPr>
        </p:nvSpPr>
        <p:spPr>
          <a:xfrm>
            <a:off x="152400" y="0"/>
            <a:ext cx="8610600" cy="6096000"/>
          </a:xfrm>
        </p:spPr>
        <p:txBody>
          <a:bodyPr/>
          <a:lstStyle/>
          <a:p>
            <a:r>
              <a:rPr lang="ru-RU" sz="2400" dirty="0" smtClean="0"/>
              <a:t>Юн..</a:t>
            </a:r>
            <a:r>
              <a:rPr lang="ru-RU" sz="2400" dirty="0" err="1" smtClean="0"/>
              <a:t>ый</a:t>
            </a:r>
            <a:r>
              <a:rPr lang="ru-RU" sz="2400" dirty="0" smtClean="0"/>
              <a:t> участник, </a:t>
            </a:r>
            <a:r>
              <a:rPr lang="ru-RU" sz="2400" dirty="0" err="1" smtClean="0"/>
              <a:t>песчан</a:t>
            </a:r>
            <a:r>
              <a:rPr lang="ru-RU" sz="2400" dirty="0" smtClean="0"/>
              <a:t>..</a:t>
            </a:r>
            <a:r>
              <a:rPr lang="ru-RU" sz="2400" dirty="0" err="1" smtClean="0"/>
              <a:t>ые</a:t>
            </a:r>
            <a:r>
              <a:rPr lang="ru-RU" sz="2400" dirty="0" smtClean="0"/>
              <a:t> дорожки, </a:t>
            </a:r>
            <a:r>
              <a:rPr lang="ru-RU" sz="2400" dirty="0" err="1" smtClean="0"/>
              <a:t>гостин</a:t>
            </a:r>
            <a:r>
              <a:rPr lang="ru-RU" sz="2400" dirty="0" smtClean="0"/>
              <a:t>..</a:t>
            </a:r>
            <a:r>
              <a:rPr lang="ru-RU" sz="2400" dirty="0" err="1" smtClean="0"/>
              <a:t>ая</a:t>
            </a:r>
            <a:r>
              <a:rPr lang="ru-RU" sz="2400" dirty="0" smtClean="0"/>
              <a:t>, </a:t>
            </a:r>
            <a:r>
              <a:rPr lang="ru-RU" sz="2400" dirty="0" err="1" smtClean="0"/>
              <a:t>свин</a:t>
            </a:r>
            <a:r>
              <a:rPr lang="ru-RU" sz="2400" dirty="0" smtClean="0"/>
              <a:t>..ой, </a:t>
            </a:r>
            <a:r>
              <a:rPr lang="ru-RU" sz="2400" dirty="0" err="1" smtClean="0"/>
              <a:t>гостин</a:t>
            </a:r>
            <a:r>
              <a:rPr lang="ru-RU" sz="2400" dirty="0" smtClean="0"/>
              <a:t>..</a:t>
            </a:r>
            <a:r>
              <a:rPr lang="ru-RU" sz="2400" dirty="0" err="1" smtClean="0"/>
              <a:t>ица</a:t>
            </a:r>
            <a:r>
              <a:rPr lang="ru-RU" sz="2400" dirty="0" smtClean="0"/>
              <a:t>, трав..н..</a:t>
            </a:r>
            <a:r>
              <a:rPr lang="ru-RU" sz="2400" dirty="0" err="1" smtClean="0"/>
              <a:t>ое</a:t>
            </a:r>
            <a:r>
              <a:rPr lang="ru-RU" sz="2400" dirty="0" smtClean="0"/>
              <a:t> покрытие, бедствен..</a:t>
            </a:r>
            <a:r>
              <a:rPr lang="ru-RU" sz="2400" dirty="0" err="1" smtClean="0"/>
              <a:t>ое</a:t>
            </a:r>
            <a:r>
              <a:rPr lang="ru-RU" sz="2400" dirty="0" smtClean="0"/>
              <a:t> положение, </a:t>
            </a:r>
            <a:r>
              <a:rPr lang="ru-RU" sz="2400" dirty="0" err="1" smtClean="0"/>
              <a:t>серебр</a:t>
            </a:r>
            <a:r>
              <a:rPr lang="ru-RU" sz="2400" dirty="0" smtClean="0"/>
              <a:t>..н..</a:t>
            </a:r>
            <a:r>
              <a:rPr lang="ru-RU" sz="2400" dirty="0" err="1" smtClean="0"/>
              <a:t>ый</a:t>
            </a:r>
            <a:r>
              <a:rPr lang="ru-RU" sz="2400" dirty="0" smtClean="0"/>
              <a:t> кулон, машин..</a:t>
            </a:r>
            <a:r>
              <a:rPr lang="ru-RU" sz="2400" dirty="0" err="1" smtClean="0"/>
              <a:t>ое</a:t>
            </a:r>
            <a:r>
              <a:rPr lang="ru-RU" sz="2400" dirty="0" smtClean="0"/>
              <a:t> масло, </a:t>
            </a:r>
            <a:r>
              <a:rPr lang="ru-RU" sz="2400" dirty="0" err="1" smtClean="0"/>
              <a:t>ветр</a:t>
            </a:r>
            <a:r>
              <a:rPr lang="ru-RU" sz="2400" dirty="0" smtClean="0"/>
              <a:t>..н..</a:t>
            </a:r>
            <a:r>
              <a:rPr lang="ru-RU" sz="2400" dirty="0" err="1" smtClean="0"/>
              <a:t>ый</a:t>
            </a:r>
            <a:r>
              <a:rPr lang="ru-RU" sz="2400" dirty="0" smtClean="0"/>
              <a:t> день, солом..н..</a:t>
            </a:r>
            <a:r>
              <a:rPr lang="ru-RU" sz="2400" dirty="0" err="1" smtClean="0"/>
              <a:t>ые</a:t>
            </a:r>
            <a:r>
              <a:rPr lang="ru-RU" sz="2400" dirty="0" smtClean="0"/>
              <a:t> крыши, умствен..</a:t>
            </a:r>
            <a:r>
              <a:rPr lang="ru-RU" sz="2400" dirty="0" err="1" smtClean="0"/>
              <a:t>ая</a:t>
            </a:r>
            <a:r>
              <a:rPr lang="ru-RU" sz="2400" dirty="0" smtClean="0"/>
              <a:t> работа, </a:t>
            </a:r>
            <a:r>
              <a:rPr lang="ru-RU" sz="2400" dirty="0" err="1" smtClean="0"/>
              <a:t>революцион</a:t>
            </a:r>
            <a:r>
              <a:rPr lang="ru-RU" sz="2400" dirty="0" smtClean="0"/>
              <a:t>..</a:t>
            </a:r>
            <a:r>
              <a:rPr lang="ru-RU" sz="2400" dirty="0" err="1" smtClean="0"/>
              <a:t>ый</a:t>
            </a:r>
            <a:r>
              <a:rPr lang="ru-RU" sz="2400" dirty="0" smtClean="0"/>
              <a:t> шаг, наш </a:t>
            </a:r>
            <a:r>
              <a:rPr lang="ru-RU" sz="2400" dirty="0" err="1" smtClean="0"/>
              <a:t>современ</a:t>
            </a:r>
            <a:r>
              <a:rPr lang="ru-RU" sz="2400" dirty="0" smtClean="0"/>
              <a:t>..</a:t>
            </a:r>
            <a:r>
              <a:rPr lang="ru-RU" sz="2400" dirty="0" err="1" smtClean="0"/>
              <a:t>ик</a:t>
            </a:r>
            <a:r>
              <a:rPr lang="ru-RU" sz="2400" dirty="0" smtClean="0"/>
              <a:t>, истин..</a:t>
            </a:r>
            <a:r>
              <a:rPr lang="ru-RU" sz="2400" dirty="0" err="1" smtClean="0"/>
              <a:t>ые</a:t>
            </a:r>
            <a:r>
              <a:rPr lang="ru-RU" sz="2400" dirty="0" smtClean="0"/>
              <a:t> ценности, </a:t>
            </a:r>
            <a:r>
              <a:rPr lang="ru-RU" sz="2400" dirty="0" err="1" smtClean="0"/>
              <a:t>подлин</a:t>
            </a:r>
            <a:r>
              <a:rPr lang="ru-RU" sz="2400" dirty="0" smtClean="0"/>
              <a:t>..</a:t>
            </a:r>
            <a:r>
              <a:rPr lang="ru-RU" sz="2400" dirty="0" err="1" smtClean="0"/>
              <a:t>ый</a:t>
            </a:r>
            <a:r>
              <a:rPr lang="ru-RU" sz="2400" dirty="0" smtClean="0"/>
              <a:t> смысл, </a:t>
            </a:r>
            <a:r>
              <a:rPr lang="ru-RU" sz="2400" dirty="0" err="1" smtClean="0"/>
              <a:t>мышин</a:t>
            </a:r>
            <a:r>
              <a:rPr lang="ru-RU" sz="2400" dirty="0" smtClean="0"/>
              <a:t>..</a:t>
            </a:r>
            <a:r>
              <a:rPr lang="ru-RU" sz="2400" dirty="0" err="1" smtClean="0"/>
              <a:t>ая</a:t>
            </a:r>
            <a:r>
              <a:rPr lang="ru-RU" sz="2400" dirty="0" smtClean="0"/>
              <a:t> нора, </a:t>
            </a:r>
            <a:r>
              <a:rPr lang="ru-RU" sz="2400" dirty="0" err="1" smtClean="0"/>
              <a:t>оловян</a:t>
            </a:r>
            <a:r>
              <a:rPr lang="ru-RU" sz="2400" dirty="0" smtClean="0"/>
              <a:t>..</a:t>
            </a:r>
            <a:r>
              <a:rPr lang="ru-RU" sz="2400" dirty="0" err="1" smtClean="0"/>
              <a:t>ый</a:t>
            </a:r>
            <a:r>
              <a:rPr lang="ru-RU" sz="2400" dirty="0" smtClean="0"/>
              <a:t> солдатик, лимон..</a:t>
            </a:r>
            <a:r>
              <a:rPr lang="ru-RU" sz="2400" dirty="0" err="1" smtClean="0"/>
              <a:t>ая</a:t>
            </a:r>
            <a:r>
              <a:rPr lang="ru-RU" sz="2400" dirty="0" smtClean="0"/>
              <a:t> кислота, врем..н..</a:t>
            </a:r>
            <a:r>
              <a:rPr lang="ru-RU" sz="2400" dirty="0" err="1" smtClean="0"/>
              <a:t>ое</a:t>
            </a:r>
            <a:r>
              <a:rPr lang="ru-RU" sz="2400" dirty="0" smtClean="0"/>
              <a:t> отсутствие, </a:t>
            </a:r>
            <a:r>
              <a:rPr lang="ru-RU" sz="2400" dirty="0" err="1" smtClean="0"/>
              <a:t>безветр</a:t>
            </a:r>
            <a:r>
              <a:rPr lang="ru-RU" sz="2400" dirty="0" smtClean="0"/>
              <a:t>..н..</a:t>
            </a:r>
            <a:r>
              <a:rPr lang="ru-RU" sz="2400" dirty="0" err="1" smtClean="0"/>
              <a:t>ый</a:t>
            </a:r>
            <a:r>
              <a:rPr lang="ru-RU" sz="2400" dirty="0" smtClean="0"/>
              <a:t> полдень, сем..н..ой фонд, кож..н..</a:t>
            </a:r>
            <a:r>
              <a:rPr lang="ru-RU" sz="2400" dirty="0" err="1" smtClean="0"/>
              <a:t>ый</a:t>
            </a:r>
            <a:r>
              <a:rPr lang="ru-RU" sz="2400" dirty="0" smtClean="0"/>
              <a:t> шлем, </a:t>
            </a:r>
            <a:r>
              <a:rPr lang="ru-RU" sz="2400" dirty="0" err="1" smtClean="0"/>
              <a:t>деревян</a:t>
            </a:r>
            <a:r>
              <a:rPr lang="ru-RU" sz="2400" dirty="0" smtClean="0"/>
              <a:t>..</a:t>
            </a:r>
            <a:r>
              <a:rPr lang="ru-RU" sz="2400" dirty="0" err="1" smtClean="0"/>
              <a:t>ый</a:t>
            </a:r>
            <a:r>
              <a:rPr lang="ru-RU" sz="2400" dirty="0" smtClean="0"/>
              <a:t> щит, весен..</a:t>
            </a:r>
            <a:r>
              <a:rPr lang="ru-RU" sz="2400" dirty="0" err="1" smtClean="0"/>
              <a:t>ий</a:t>
            </a:r>
            <a:r>
              <a:rPr lang="ru-RU" sz="2400" dirty="0" smtClean="0"/>
              <a:t> свет, </a:t>
            </a:r>
            <a:r>
              <a:rPr lang="ru-RU" sz="2400" dirty="0" err="1" smtClean="0"/>
              <a:t>плем</a:t>
            </a:r>
            <a:r>
              <a:rPr lang="ru-RU" sz="2400" dirty="0" smtClean="0"/>
              <a:t>..н..ой скот, дров..н..ой сарай, </a:t>
            </a:r>
            <a:r>
              <a:rPr lang="ru-RU" sz="2400" dirty="0" err="1" smtClean="0"/>
              <a:t>крысин</a:t>
            </a:r>
            <a:r>
              <a:rPr lang="ru-RU" sz="2400" dirty="0" smtClean="0"/>
              <a:t>..</a:t>
            </a:r>
            <a:r>
              <a:rPr lang="ru-RU" sz="2400" dirty="0" err="1" smtClean="0"/>
              <a:t>ая</a:t>
            </a:r>
            <a:r>
              <a:rPr lang="ru-RU" sz="2400" dirty="0" smtClean="0"/>
              <a:t> мордочка, баран..</a:t>
            </a:r>
            <a:r>
              <a:rPr lang="ru-RU" sz="2400" dirty="0" err="1" smtClean="0"/>
              <a:t>ий</a:t>
            </a:r>
            <a:r>
              <a:rPr lang="ru-RU" sz="2400" dirty="0" smtClean="0"/>
              <a:t> бок, </a:t>
            </a:r>
            <a:r>
              <a:rPr lang="ru-RU" sz="2400" dirty="0" err="1" smtClean="0"/>
              <a:t>станцион</a:t>
            </a:r>
            <a:r>
              <a:rPr lang="ru-RU" sz="2400" dirty="0" smtClean="0"/>
              <a:t>..</a:t>
            </a:r>
            <a:r>
              <a:rPr lang="ru-RU" sz="2400" dirty="0" err="1" smtClean="0"/>
              <a:t>ый</a:t>
            </a:r>
            <a:r>
              <a:rPr lang="ru-RU" sz="2400" dirty="0" smtClean="0"/>
              <a:t> смотритель, </a:t>
            </a:r>
            <a:r>
              <a:rPr lang="ru-RU" sz="2400" dirty="0" err="1" smtClean="0"/>
              <a:t>лошадин</a:t>
            </a:r>
            <a:r>
              <a:rPr lang="ru-RU" sz="2400" dirty="0" smtClean="0"/>
              <a:t>..</a:t>
            </a:r>
            <a:r>
              <a:rPr lang="ru-RU" sz="2400" dirty="0" err="1" smtClean="0"/>
              <a:t>ая</a:t>
            </a:r>
            <a:r>
              <a:rPr lang="ru-RU" sz="2400" dirty="0" smtClean="0"/>
              <a:t> голова, </a:t>
            </a:r>
            <a:endParaRPr lang="ru-RU" sz="2400"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Приветливый старик в </a:t>
            </a:r>
            <a:r>
              <a:rPr lang="ru-RU" sz="2400" b="1" dirty="0" err="1" smtClean="0"/>
              <a:t>суко</a:t>
            </a:r>
            <a:r>
              <a:rPr lang="ru-RU" sz="2400" b="1" dirty="0" smtClean="0"/>
              <a:t>(1)ой рубахе с </a:t>
            </a:r>
            <a:r>
              <a:rPr lang="ru-RU" sz="2400" b="1" dirty="0" err="1" smtClean="0"/>
              <a:t>несвойстве</a:t>
            </a:r>
            <a:r>
              <a:rPr lang="ru-RU" sz="2400" b="1" dirty="0" smtClean="0"/>
              <a:t>(2)ой ему хлопотливостью ставит на стол </a:t>
            </a:r>
            <a:r>
              <a:rPr lang="ru-RU" sz="2400" b="1" dirty="0" err="1" smtClean="0"/>
              <a:t>соле</a:t>
            </a:r>
            <a:r>
              <a:rPr lang="ru-RU" sz="2400" b="1" dirty="0" smtClean="0"/>
              <a:t>(3)</a:t>
            </a:r>
            <a:r>
              <a:rPr lang="ru-RU" sz="2400" b="1" dirty="0" err="1" smtClean="0"/>
              <a:t>ые</a:t>
            </a:r>
            <a:r>
              <a:rPr lang="ru-RU" sz="2400" b="1" dirty="0" smtClean="0"/>
              <a:t> огурцы, жаре(4)</a:t>
            </a:r>
            <a:r>
              <a:rPr lang="ru-RU" sz="2400" b="1" dirty="0" err="1" smtClean="0"/>
              <a:t>ую</a:t>
            </a:r>
            <a:r>
              <a:rPr lang="ru-RU" sz="2400" b="1" dirty="0" smtClean="0"/>
              <a:t> с салом картошку, мочё(5)</a:t>
            </a:r>
            <a:r>
              <a:rPr lang="ru-RU" sz="2400" b="1" dirty="0" err="1" smtClean="0"/>
              <a:t>ую</a:t>
            </a:r>
            <a:r>
              <a:rPr lang="ru-RU" sz="2400" b="1" dirty="0" smtClean="0"/>
              <a:t> бруснику.</a:t>
            </a:r>
            <a:endParaRPr lang="ru-RU" sz="2400" dirty="0" smtClean="0"/>
          </a:p>
          <a:p>
            <a:pPr>
              <a:buNone/>
            </a:pPr>
            <a:r>
              <a:rPr lang="ru-RU" sz="2400" b="1" dirty="0" smtClean="0"/>
              <a:t>1) 3, 5</a:t>
            </a:r>
            <a:endParaRPr lang="ru-RU" sz="2400" dirty="0" smtClean="0"/>
          </a:p>
          <a:p>
            <a:pPr>
              <a:buNone/>
            </a:pPr>
            <a:r>
              <a:rPr lang="ru-RU" sz="2400" b="1" dirty="0" smtClean="0"/>
              <a:t>2) 2, 3, 4</a:t>
            </a:r>
            <a:endParaRPr lang="ru-RU" sz="2400" dirty="0" smtClean="0"/>
          </a:p>
          <a:p>
            <a:pPr>
              <a:buNone/>
            </a:pPr>
            <a:r>
              <a:rPr lang="ru-RU" sz="2400" b="1" dirty="0" smtClean="0"/>
              <a:t>3) 1, 3, 4, 5</a:t>
            </a:r>
            <a:endParaRPr lang="ru-RU" sz="2400" dirty="0" smtClean="0"/>
          </a:p>
          <a:p>
            <a:pPr>
              <a:buNone/>
            </a:pPr>
            <a:r>
              <a:rPr lang="ru-RU" sz="2400" b="1" dirty="0" smtClean="0"/>
              <a:t>4) 1, 2, 3,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Чайки </a:t>
            </a:r>
            <a:r>
              <a:rPr lang="ru-RU" sz="2400" b="1" dirty="0" err="1" smtClean="0"/>
              <a:t>церемо</a:t>
            </a:r>
            <a:r>
              <a:rPr lang="ru-RU" sz="2400" b="1" dirty="0" smtClean="0"/>
              <a:t>(1)о сидели на </a:t>
            </a:r>
            <a:r>
              <a:rPr lang="ru-RU" sz="2400" b="1" dirty="0" err="1" smtClean="0"/>
              <a:t>чугу</a:t>
            </a:r>
            <a:r>
              <a:rPr lang="ru-RU" sz="2400" b="1" dirty="0" smtClean="0"/>
              <a:t>(2)</a:t>
            </a:r>
            <a:r>
              <a:rPr lang="ru-RU" sz="2400" b="1" dirty="0" err="1" smtClean="0"/>
              <a:t>ых</a:t>
            </a:r>
            <a:r>
              <a:rPr lang="ru-RU" sz="2400" b="1" dirty="0" smtClean="0"/>
              <a:t> шарах, </a:t>
            </a:r>
            <a:r>
              <a:rPr lang="ru-RU" sz="2400" b="1" dirty="0" err="1" smtClean="0"/>
              <a:t>изъеде</a:t>
            </a:r>
            <a:r>
              <a:rPr lang="ru-RU" sz="2400" b="1" dirty="0" smtClean="0"/>
              <a:t>(3)</a:t>
            </a:r>
            <a:r>
              <a:rPr lang="ru-RU" sz="2400" b="1" dirty="0" err="1" smtClean="0"/>
              <a:t>ых</a:t>
            </a:r>
            <a:r>
              <a:rPr lang="ru-RU" sz="2400" b="1" dirty="0" smtClean="0"/>
              <a:t> ржавчиной, и </a:t>
            </a:r>
            <a:r>
              <a:rPr lang="ru-RU" sz="2400" b="1" dirty="0" err="1" smtClean="0"/>
              <a:t>беспреста</a:t>
            </a:r>
            <a:r>
              <a:rPr lang="ru-RU" sz="2400" b="1" dirty="0" smtClean="0"/>
              <a:t>(4)о выхватывали что-то из </a:t>
            </a:r>
            <a:r>
              <a:rPr lang="ru-RU" sz="2400" b="1" dirty="0" err="1" smtClean="0"/>
              <a:t>соле</a:t>
            </a:r>
            <a:r>
              <a:rPr lang="ru-RU" sz="2400" b="1" dirty="0" smtClean="0"/>
              <a:t>(5)ой морской воды.</a:t>
            </a:r>
            <a:endParaRPr lang="ru-RU" sz="2400" dirty="0" smtClean="0"/>
          </a:p>
          <a:p>
            <a:pPr>
              <a:buNone/>
            </a:pPr>
            <a:r>
              <a:rPr lang="ru-RU" sz="2400" b="1" dirty="0" smtClean="0"/>
              <a:t>1) 1, 2, 3, 4</a:t>
            </a:r>
            <a:endParaRPr lang="ru-RU" sz="2400" dirty="0" smtClean="0"/>
          </a:p>
          <a:p>
            <a:pPr>
              <a:buNone/>
            </a:pPr>
            <a:r>
              <a:rPr lang="ru-RU" sz="2400" b="1" dirty="0" smtClean="0"/>
              <a:t>2) 2, 3, 4</a:t>
            </a:r>
            <a:endParaRPr lang="ru-RU" sz="2400" dirty="0" smtClean="0"/>
          </a:p>
          <a:p>
            <a:pPr>
              <a:buNone/>
            </a:pPr>
            <a:r>
              <a:rPr lang="ru-RU" sz="2400" b="1" dirty="0" smtClean="0"/>
              <a:t>3) 2, 3, 4, 5</a:t>
            </a:r>
            <a:endParaRPr lang="ru-RU" sz="2400" dirty="0" smtClean="0"/>
          </a:p>
          <a:p>
            <a:pPr>
              <a:buNone/>
            </a:pPr>
            <a:r>
              <a:rPr lang="ru-RU" sz="2400" b="1" dirty="0" smtClean="0"/>
              <a:t>4) 1, 3,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Матросы, издавая </a:t>
            </a:r>
            <a:r>
              <a:rPr lang="ru-RU" sz="2400" b="1" dirty="0" err="1" smtClean="0"/>
              <a:t>беше</a:t>
            </a:r>
            <a:r>
              <a:rPr lang="ru-RU" sz="2400" b="1" dirty="0" smtClean="0"/>
              <a:t>(1)</a:t>
            </a:r>
            <a:r>
              <a:rPr lang="ru-RU" sz="2400" b="1" dirty="0" err="1" smtClean="0"/>
              <a:t>ые</a:t>
            </a:r>
            <a:r>
              <a:rPr lang="ru-RU" sz="2400" b="1" dirty="0" smtClean="0"/>
              <a:t> </a:t>
            </a:r>
            <a:r>
              <a:rPr lang="ru-RU" sz="2400" b="1" dirty="0" err="1" smtClean="0"/>
              <a:t>горта</a:t>
            </a:r>
            <a:r>
              <a:rPr lang="ru-RU" sz="2400" b="1" dirty="0" smtClean="0"/>
              <a:t>(2)</a:t>
            </a:r>
            <a:r>
              <a:rPr lang="ru-RU" sz="2400" b="1" dirty="0" err="1" smtClean="0"/>
              <a:t>ые</a:t>
            </a:r>
            <a:r>
              <a:rPr lang="ru-RU" sz="2400" b="1" dirty="0" smtClean="0"/>
              <a:t> звуки, подняли рва(3)</a:t>
            </a:r>
            <a:r>
              <a:rPr lang="ru-RU" sz="2400" b="1" dirty="0" err="1" smtClean="0"/>
              <a:t>ые</a:t>
            </a:r>
            <a:r>
              <a:rPr lang="ru-RU" sz="2400" b="1" dirty="0" smtClean="0"/>
              <a:t> паруса, и таинстве(4)</a:t>
            </a:r>
            <a:r>
              <a:rPr lang="ru-RU" sz="2400" b="1" dirty="0" err="1" smtClean="0"/>
              <a:t>ое</a:t>
            </a:r>
            <a:r>
              <a:rPr lang="ru-RU" sz="2400" b="1" dirty="0" smtClean="0"/>
              <a:t> судно </a:t>
            </a:r>
            <a:r>
              <a:rPr lang="ru-RU" sz="2400" b="1" dirty="0" err="1" smtClean="0"/>
              <a:t>мгнове</a:t>
            </a:r>
            <a:r>
              <a:rPr lang="ru-RU" sz="2400" b="1" dirty="0" smtClean="0"/>
              <a:t>(5)о исчезло в </a:t>
            </a:r>
            <a:r>
              <a:rPr lang="ru-RU" sz="2400" b="1" dirty="0" err="1" smtClean="0"/>
              <a:t>тума</a:t>
            </a:r>
            <a:r>
              <a:rPr lang="ru-RU" sz="2400" b="1" dirty="0" smtClean="0"/>
              <a:t>(6)ой дали.</a:t>
            </a:r>
            <a:endParaRPr lang="ru-RU" sz="2400" dirty="0" smtClean="0"/>
          </a:p>
          <a:p>
            <a:pPr>
              <a:buNone/>
            </a:pPr>
            <a:r>
              <a:rPr lang="ru-RU" sz="2400" b="1" dirty="0" smtClean="0"/>
              <a:t>1) 1, 2, 3, 5</a:t>
            </a:r>
            <a:endParaRPr lang="ru-RU" sz="2400" dirty="0" smtClean="0"/>
          </a:p>
          <a:p>
            <a:pPr>
              <a:buNone/>
            </a:pPr>
            <a:r>
              <a:rPr lang="ru-RU" sz="2400" b="1" dirty="0" smtClean="0"/>
              <a:t>2) 1, 2, 3, 4, 6</a:t>
            </a:r>
            <a:endParaRPr lang="ru-RU" sz="2400" dirty="0" smtClean="0"/>
          </a:p>
          <a:p>
            <a:pPr>
              <a:buNone/>
            </a:pPr>
            <a:r>
              <a:rPr lang="ru-RU" sz="2400" b="1" dirty="0" smtClean="0"/>
              <a:t>3) 2, 4, 5, 6</a:t>
            </a:r>
            <a:endParaRPr lang="ru-RU" sz="2400" dirty="0" smtClean="0"/>
          </a:p>
          <a:p>
            <a:pPr>
              <a:buNone/>
            </a:pPr>
            <a:r>
              <a:rPr lang="ru-RU" sz="2400" b="1" dirty="0" smtClean="0"/>
              <a:t>4) 2, 3, 5, 6</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Я до сих пор помню </a:t>
            </a:r>
            <a:r>
              <a:rPr lang="ru-RU" sz="2400" b="1" dirty="0" err="1" smtClean="0"/>
              <a:t>писа</a:t>
            </a:r>
            <a:r>
              <a:rPr lang="ru-RU" sz="2400" b="1" dirty="0" smtClean="0"/>
              <a:t>(1)</a:t>
            </a:r>
            <a:r>
              <a:rPr lang="ru-RU" sz="2400" b="1" dirty="0" err="1" smtClean="0"/>
              <a:t>ую</a:t>
            </a:r>
            <a:r>
              <a:rPr lang="ru-RU" sz="2400" b="1" dirty="0" smtClean="0"/>
              <a:t> маслом картину, висевшую над моей кроваткой: </a:t>
            </a:r>
            <a:r>
              <a:rPr lang="ru-RU" sz="2400" b="1" dirty="0" err="1" smtClean="0"/>
              <a:t>золочё</a:t>
            </a:r>
            <a:r>
              <a:rPr lang="ru-RU" sz="2400" b="1" dirty="0" smtClean="0"/>
              <a:t>(2)</a:t>
            </a:r>
            <a:r>
              <a:rPr lang="ru-RU" sz="2400" b="1" dirty="0" err="1" smtClean="0"/>
              <a:t>ую</a:t>
            </a:r>
            <a:r>
              <a:rPr lang="ru-RU" sz="2400" b="1" dirty="0" smtClean="0"/>
              <a:t> упряжь коней с лебеди(3)</a:t>
            </a:r>
            <a:r>
              <a:rPr lang="ru-RU" sz="2400" b="1" dirty="0" err="1" smtClean="0"/>
              <a:t>ыми</a:t>
            </a:r>
            <a:r>
              <a:rPr lang="ru-RU" sz="2400" b="1" dirty="0" smtClean="0"/>
              <a:t> шеями, </a:t>
            </a:r>
            <a:r>
              <a:rPr lang="ru-RU" sz="2400" b="1" dirty="0" err="1" smtClean="0"/>
              <a:t>запряжё</a:t>
            </a:r>
            <a:r>
              <a:rPr lang="ru-RU" sz="2400" b="1" dirty="0" smtClean="0"/>
              <a:t>(4)</a:t>
            </a:r>
            <a:r>
              <a:rPr lang="ru-RU" sz="2400" b="1" dirty="0" err="1" smtClean="0"/>
              <a:t>ых</a:t>
            </a:r>
            <a:r>
              <a:rPr lang="ru-RU" sz="2400" b="1" dirty="0" smtClean="0"/>
              <a:t> в </a:t>
            </a:r>
            <a:r>
              <a:rPr lang="ru-RU" sz="2400" b="1" dirty="0" err="1" smtClean="0"/>
              <a:t>разрисова</a:t>
            </a:r>
            <a:r>
              <a:rPr lang="ru-RU" sz="2400" b="1" dirty="0" smtClean="0"/>
              <a:t>(5)</a:t>
            </a:r>
            <a:r>
              <a:rPr lang="ru-RU" sz="2400" b="1" dirty="0" err="1" smtClean="0"/>
              <a:t>ую</a:t>
            </a:r>
            <a:r>
              <a:rPr lang="ru-RU" sz="2400" b="1" dirty="0" smtClean="0"/>
              <a:t> карету.</a:t>
            </a:r>
            <a:endParaRPr lang="ru-RU" sz="2400" dirty="0" smtClean="0"/>
          </a:p>
          <a:p>
            <a:pPr>
              <a:buNone/>
            </a:pPr>
            <a:r>
              <a:rPr lang="ru-RU" sz="2400" b="1" dirty="0" smtClean="0"/>
              <a:t>1) 1, 4, 5</a:t>
            </a:r>
            <a:endParaRPr lang="ru-RU" sz="2400" dirty="0" smtClean="0"/>
          </a:p>
          <a:p>
            <a:pPr>
              <a:buNone/>
            </a:pPr>
            <a:r>
              <a:rPr lang="ru-RU" sz="2400" b="1" dirty="0" smtClean="0"/>
              <a:t>2) 2, 3, 4</a:t>
            </a:r>
            <a:endParaRPr lang="ru-RU" sz="2400" dirty="0" smtClean="0"/>
          </a:p>
          <a:p>
            <a:pPr>
              <a:buNone/>
            </a:pPr>
            <a:r>
              <a:rPr lang="ru-RU" sz="2400" b="1" dirty="0" smtClean="0"/>
              <a:t>3) 3, 4, 5</a:t>
            </a:r>
            <a:endParaRPr lang="ru-RU" sz="2400" dirty="0" smtClean="0"/>
          </a:p>
          <a:p>
            <a:pPr>
              <a:buNone/>
            </a:pPr>
            <a:r>
              <a:rPr lang="ru-RU" sz="2400" b="1" dirty="0" smtClean="0"/>
              <a:t>4) 1, 3, 5</a:t>
            </a:r>
            <a:endParaRPr lang="ru-RU" sz="2400" dirty="0" smtClean="0"/>
          </a:p>
          <a:p>
            <a:pPr>
              <a:buNone/>
            </a:pPr>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err="1" smtClean="0"/>
              <a:t>Свежескоше</a:t>
            </a:r>
            <a:r>
              <a:rPr lang="ru-RU" sz="2400" b="1" dirty="0" smtClean="0"/>
              <a:t>(1)</a:t>
            </a:r>
            <a:r>
              <a:rPr lang="ru-RU" sz="2400" b="1" dirty="0" err="1" smtClean="0"/>
              <a:t>ая</a:t>
            </a:r>
            <a:r>
              <a:rPr lang="ru-RU" sz="2400" b="1" dirty="0" smtClean="0"/>
              <a:t> трава издавала пря(2)</a:t>
            </a:r>
            <a:r>
              <a:rPr lang="ru-RU" sz="2400" b="1" dirty="0" err="1" smtClean="0"/>
              <a:t>ый</a:t>
            </a:r>
            <a:r>
              <a:rPr lang="ru-RU" sz="2400" b="1" dirty="0" smtClean="0"/>
              <a:t> аромат, и Иван </a:t>
            </a:r>
            <a:r>
              <a:rPr lang="ru-RU" sz="2400" b="1" dirty="0" err="1" smtClean="0"/>
              <a:t>облегчё</a:t>
            </a:r>
            <a:r>
              <a:rPr lang="ru-RU" sz="2400" b="1" dirty="0" smtClean="0"/>
              <a:t>(3)о и </a:t>
            </a:r>
            <a:r>
              <a:rPr lang="ru-RU" sz="2400" b="1" dirty="0" err="1" smtClean="0"/>
              <a:t>обессиле</a:t>
            </a:r>
            <a:r>
              <a:rPr lang="ru-RU" sz="2400" b="1" dirty="0" smtClean="0"/>
              <a:t>(4)о повалился на неё: стога сена уже были </a:t>
            </a:r>
            <a:r>
              <a:rPr lang="ru-RU" sz="2400" b="1" dirty="0" err="1" smtClean="0"/>
              <a:t>сложе</a:t>
            </a:r>
            <a:r>
              <a:rPr lang="ru-RU" sz="2400" b="1" dirty="0" smtClean="0"/>
              <a:t>(5)</a:t>
            </a:r>
            <a:r>
              <a:rPr lang="ru-RU" sz="2400" b="1" dirty="0" err="1" smtClean="0"/>
              <a:t>ы</a:t>
            </a:r>
            <a:r>
              <a:rPr lang="ru-RU" sz="2400" b="1" dirty="0" smtClean="0"/>
              <a:t> и укрыты от приближающейся грозы.</a:t>
            </a:r>
            <a:endParaRPr lang="ru-RU" sz="2400" dirty="0" smtClean="0"/>
          </a:p>
          <a:p>
            <a:pPr>
              <a:buNone/>
            </a:pPr>
            <a:r>
              <a:rPr lang="ru-RU" sz="2400" b="1" dirty="0" smtClean="0"/>
              <a:t>1) 2, 3, 4, 5</a:t>
            </a:r>
            <a:endParaRPr lang="ru-RU" sz="2400" dirty="0" smtClean="0"/>
          </a:p>
          <a:p>
            <a:pPr>
              <a:buNone/>
            </a:pPr>
            <a:r>
              <a:rPr lang="ru-RU" sz="2400" b="1" dirty="0" smtClean="0"/>
              <a:t>2) 1, 3, 4,</a:t>
            </a:r>
            <a:endParaRPr lang="ru-RU" sz="2400" dirty="0" smtClean="0"/>
          </a:p>
          <a:p>
            <a:pPr>
              <a:buNone/>
            </a:pPr>
            <a:r>
              <a:rPr lang="ru-RU" sz="2400" b="1" dirty="0" smtClean="0"/>
              <a:t>3) 1, 2, 5</a:t>
            </a:r>
            <a:endParaRPr lang="ru-RU" sz="2400" dirty="0" smtClean="0"/>
          </a:p>
          <a:p>
            <a:pPr>
              <a:buNone/>
            </a:pPr>
            <a:r>
              <a:rPr lang="ru-RU" sz="2400" b="1" dirty="0" smtClean="0"/>
              <a:t>4) 3,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Живем мы в </a:t>
            </a:r>
            <a:r>
              <a:rPr lang="ru-RU" sz="2400" b="1" dirty="0" err="1" smtClean="0"/>
              <a:t>цивилизова</a:t>
            </a:r>
            <a:r>
              <a:rPr lang="ru-RU" sz="2400" b="1" dirty="0" smtClean="0"/>
              <a:t>(1)</a:t>
            </a:r>
            <a:r>
              <a:rPr lang="ru-RU" sz="2400" b="1" dirty="0" err="1" smtClean="0"/>
              <a:t>ом</a:t>
            </a:r>
            <a:r>
              <a:rPr lang="ru-RU" sz="2400" b="1" dirty="0" smtClean="0"/>
              <a:t> мире высотных зданий, моще(2)</a:t>
            </a:r>
            <a:r>
              <a:rPr lang="ru-RU" sz="2400" b="1" dirty="0" err="1" smtClean="0"/>
              <a:t>ых</a:t>
            </a:r>
            <a:r>
              <a:rPr lang="ru-RU" sz="2400" b="1" dirty="0" smtClean="0"/>
              <a:t> и </a:t>
            </a:r>
            <a:r>
              <a:rPr lang="ru-RU" sz="2400" b="1" dirty="0" err="1" smtClean="0"/>
              <a:t>асфальтирова</a:t>
            </a:r>
            <a:r>
              <a:rPr lang="ru-RU" sz="2400" b="1" dirty="0" smtClean="0"/>
              <a:t>(3)</a:t>
            </a:r>
            <a:r>
              <a:rPr lang="ru-RU" sz="2400" b="1" dirty="0" err="1" smtClean="0"/>
              <a:t>ых</a:t>
            </a:r>
            <a:r>
              <a:rPr lang="ru-RU" sz="2400" b="1" dirty="0" smtClean="0"/>
              <a:t> улиц и площадей, автобусов и троллейбусов, </a:t>
            </a:r>
            <a:r>
              <a:rPr lang="ru-RU" sz="2400" b="1" dirty="0" err="1" smtClean="0"/>
              <a:t>переполне</a:t>
            </a:r>
            <a:r>
              <a:rPr lang="ru-RU" sz="2400" b="1" dirty="0" smtClean="0"/>
              <a:t>(4)</a:t>
            </a:r>
            <a:r>
              <a:rPr lang="ru-RU" sz="2400" b="1" dirty="0" err="1" smtClean="0"/>
              <a:t>ых</a:t>
            </a:r>
            <a:r>
              <a:rPr lang="ru-RU" sz="2400" b="1" dirty="0" smtClean="0"/>
              <a:t> </a:t>
            </a:r>
            <a:r>
              <a:rPr lang="ru-RU" sz="2400" b="1" dirty="0" err="1" smtClean="0"/>
              <a:t>озабоче</a:t>
            </a:r>
            <a:r>
              <a:rPr lang="ru-RU" sz="2400" b="1" dirty="0" smtClean="0"/>
              <a:t>(5)</a:t>
            </a:r>
            <a:r>
              <a:rPr lang="ru-RU" sz="2400" b="1" dirty="0" err="1" smtClean="0"/>
              <a:t>ыми</a:t>
            </a:r>
            <a:r>
              <a:rPr lang="ru-RU" sz="2400" b="1" dirty="0" smtClean="0"/>
              <a:t> людьми.</a:t>
            </a:r>
            <a:endParaRPr lang="ru-RU" sz="2400" dirty="0" smtClean="0"/>
          </a:p>
          <a:p>
            <a:pPr>
              <a:buNone/>
            </a:pPr>
            <a:r>
              <a:rPr lang="ru-RU" sz="2400" b="1" dirty="0" smtClean="0"/>
              <a:t>1) 1, 3, 4, 5</a:t>
            </a:r>
            <a:endParaRPr lang="ru-RU" sz="2400" dirty="0" smtClean="0"/>
          </a:p>
          <a:p>
            <a:pPr>
              <a:buNone/>
            </a:pPr>
            <a:r>
              <a:rPr lang="ru-RU" sz="2400" b="1" dirty="0" smtClean="0"/>
              <a:t>2) 2, 3, 4, 5</a:t>
            </a:r>
            <a:endParaRPr lang="ru-RU" sz="2400" dirty="0" smtClean="0"/>
          </a:p>
          <a:p>
            <a:pPr>
              <a:buNone/>
            </a:pPr>
            <a:r>
              <a:rPr lang="ru-RU" sz="2400" b="1" dirty="0" smtClean="0"/>
              <a:t>3) 3, 4, 5</a:t>
            </a:r>
            <a:endParaRPr lang="ru-RU" sz="2400" dirty="0" smtClean="0"/>
          </a:p>
          <a:p>
            <a:pPr>
              <a:buNone/>
            </a:pPr>
            <a:r>
              <a:rPr lang="ru-RU" sz="2400" b="1" dirty="0" smtClean="0"/>
              <a:t>4) 1,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err="1" smtClean="0"/>
              <a:t>Румя</a:t>
            </a:r>
            <a:r>
              <a:rPr lang="ru-RU" sz="2400" b="1" dirty="0" smtClean="0"/>
              <a:t>(1)</a:t>
            </a:r>
            <a:r>
              <a:rPr lang="ru-RU" sz="2400" b="1" dirty="0" err="1" smtClean="0"/>
              <a:t>ый</a:t>
            </a:r>
            <a:r>
              <a:rPr lang="ru-RU" sz="2400" b="1" dirty="0" smtClean="0"/>
              <a:t> </a:t>
            </a:r>
            <a:r>
              <a:rPr lang="ru-RU" sz="2400" b="1" dirty="0" err="1" smtClean="0"/>
              <a:t>ю</a:t>
            </a:r>
            <a:r>
              <a:rPr lang="ru-RU" sz="2400" b="1" dirty="0" smtClean="0"/>
              <a:t>(2)</a:t>
            </a:r>
            <a:r>
              <a:rPr lang="ru-RU" sz="2400" b="1" dirty="0" err="1" smtClean="0"/>
              <a:t>ат</a:t>
            </a:r>
            <a:r>
              <a:rPr lang="ru-RU" sz="2400" b="1" dirty="0" smtClean="0"/>
              <a:t> протянул мне тетрадь, в которой была </a:t>
            </a:r>
            <a:r>
              <a:rPr lang="ru-RU" sz="2400" b="1" dirty="0" err="1" smtClean="0"/>
              <a:t>нарисова</a:t>
            </a:r>
            <a:r>
              <a:rPr lang="ru-RU" sz="2400" b="1" dirty="0" smtClean="0"/>
              <a:t>(3)а </a:t>
            </a:r>
            <a:r>
              <a:rPr lang="ru-RU" sz="2400" b="1" dirty="0" err="1" smtClean="0"/>
              <a:t>стра</a:t>
            </a:r>
            <a:r>
              <a:rPr lang="ru-RU" sz="2400" b="1" dirty="0" smtClean="0"/>
              <a:t>(4)</a:t>
            </a:r>
            <a:r>
              <a:rPr lang="ru-RU" sz="2400" b="1" dirty="0" err="1" smtClean="0"/>
              <a:t>ая</a:t>
            </a:r>
            <a:r>
              <a:rPr lang="ru-RU" sz="2400" b="1" dirty="0" smtClean="0"/>
              <a:t> птица, будто стриже(5)</a:t>
            </a:r>
            <a:r>
              <a:rPr lang="ru-RU" sz="2400" b="1" dirty="0" err="1" smtClean="0"/>
              <a:t>ая</a:t>
            </a:r>
            <a:r>
              <a:rPr lang="ru-RU" sz="2400" b="1" dirty="0" smtClean="0"/>
              <a:t> под гребенку.</a:t>
            </a:r>
            <a:endParaRPr lang="ru-RU" sz="2400" dirty="0" smtClean="0"/>
          </a:p>
          <a:p>
            <a:pPr>
              <a:buNone/>
            </a:pPr>
            <a:r>
              <a:rPr lang="ru-RU" sz="2400" b="1" dirty="0" smtClean="0"/>
              <a:t>1) 2, 4, 5</a:t>
            </a:r>
            <a:endParaRPr lang="ru-RU" sz="2400" dirty="0" smtClean="0"/>
          </a:p>
          <a:p>
            <a:pPr>
              <a:buNone/>
            </a:pPr>
            <a:r>
              <a:rPr lang="ru-RU" sz="2400" b="1" dirty="0" smtClean="0"/>
              <a:t>2) 1, 3</a:t>
            </a:r>
            <a:endParaRPr lang="ru-RU" sz="2400" dirty="0" smtClean="0"/>
          </a:p>
          <a:p>
            <a:pPr>
              <a:buNone/>
            </a:pPr>
            <a:r>
              <a:rPr lang="ru-RU" sz="2400" b="1" dirty="0" smtClean="0"/>
              <a:t>3) 2, 4</a:t>
            </a:r>
            <a:endParaRPr lang="ru-RU" sz="2400" dirty="0" smtClean="0"/>
          </a:p>
          <a:p>
            <a:pPr>
              <a:buNone/>
            </a:pPr>
            <a:r>
              <a:rPr lang="ru-RU" sz="2400" b="1" dirty="0" smtClean="0"/>
              <a:t>4)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2</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Как вкусен зимой компот, сваре(1)</a:t>
            </a:r>
            <a:r>
              <a:rPr lang="ru-RU" sz="2400" b="1" dirty="0" err="1" smtClean="0"/>
              <a:t>ый</a:t>
            </a:r>
            <a:r>
              <a:rPr lang="ru-RU" sz="2400" b="1" dirty="0" smtClean="0"/>
              <a:t> из сушё(2)ой малины, </a:t>
            </a:r>
            <a:r>
              <a:rPr lang="ru-RU" sz="2400" b="1" dirty="0" err="1" smtClean="0"/>
              <a:t>вяле</a:t>
            </a:r>
            <a:r>
              <a:rPr lang="ru-RU" sz="2400" b="1" dirty="0" smtClean="0"/>
              <a:t>(3)ой на солнце вишни и щедро </a:t>
            </a:r>
            <a:r>
              <a:rPr lang="ru-RU" sz="2400" b="1" dirty="0" err="1" smtClean="0"/>
              <a:t>сдобре</a:t>
            </a:r>
            <a:r>
              <a:rPr lang="ru-RU" sz="2400" b="1" dirty="0" smtClean="0"/>
              <a:t>(4)</a:t>
            </a:r>
            <a:r>
              <a:rPr lang="ru-RU" sz="2400" b="1" dirty="0" err="1" smtClean="0"/>
              <a:t>ый</a:t>
            </a:r>
            <a:r>
              <a:rPr lang="ru-RU" sz="2400" b="1" dirty="0" smtClean="0"/>
              <a:t> ароматным липовым медом!</a:t>
            </a:r>
            <a:endParaRPr lang="ru-RU" sz="2400" dirty="0" smtClean="0"/>
          </a:p>
          <a:p>
            <a:pPr>
              <a:buNone/>
            </a:pPr>
            <a:r>
              <a:rPr lang="ru-RU" sz="2400" b="1" dirty="0" smtClean="0"/>
              <a:t>1) 3, 4</a:t>
            </a:r>
            <a:endParaRPr lang="ru-RU" sz="2400" dirty="0" smtClean="0"/>
          </a:p>
          <a:p>
            <a:pPr>
              <a:buNone/>
            </a:pPr>
            <a:r>
              <a:rPr lang="ru-RU" sz="2400" b="1" dirty="0" smtClean="0"/>
              <a:t>2) 2, 3</a:t>
            </a:r>
            <a:endParaRPr lang="ru-RU" sz="2400" dirty="0" smtClean="0"/>
          </a:p>
          <a:p>
            <a:pPr>
              <a:buNone/>
            </a:pPr>
            <a:r>
              <a:rPr lang="ru-RU" sz="2400" b="1" dirty="0" smtClean="0"/>
              <a:t>3) 2</a:t>
            </a:r>
            <a:endParaRPr lang="ru-RU" sz="2400" dirty="0" smtClean="0"/>
          </a:p>
          <a:p>
            <a:pPr>
              <a:buNone/>
            </a:pPr>
            <a:r>
              <a:rPr lang="ru-RU" sz="2400" b="1" dirty="0" smtClean="0"/>
              <a:t>4) 3</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На </a:t>
            </a:r>
            <a:r>
              <a:rPr lang="ru-RU" sz="2400" b="1" dirty="0" err="1" smtClean="0"/>
              <a:t>глиня</a:t>
            </a:r>
            <a:r>
              <a:rPr lang="ru-RU" sz="2400" b="1" dirty="0" smtClean="0"/>
              <a:t>(1)</a:t>
            </a:r>
            <a:r>
              <a:rPr lang="ru-RU" sz="2400" b="1" dirty="0" err="1" smtClean="0"/>
              <a:t>ом</a:t>
            </a:r>
            <a:r>
              <a:rPr lang="ru-RU" sz="2400" b="1" dirty="0" smtClean="0"/>
              <a:t> </a:t>
            </a:r>
            <a:r>
              <a:rPr lang="ru-RU" sz="2400" b="1" dirty="0" err="1" smtClean="0"/>
              <a:t>истопта</a:t>
            </a:r>
            <a:r>
              <a:rPr lang="ru-RU" sz="2400" b="1" dirty="0" smtClean="0"/>
              <a:t>(2)</a:t>
            </a:r>
            <a:r>
              <a:rPr lang="ru-RU" sz="2400" b="1" dirty="0" err="1" smtClean="0"/>
              <a:t>ом</a:t>
            </a:r>
            <a:r>
              <a:rPr lang="ru-RU" sz="2400" b="1" dirty="0" smtClean="0"/>
              <a:t> полу томился ране(3)</a:t>
            </a:r>
            <a:r>
              <a:rPr lang="ru-RU" sz="2400" b="1" dirty="0" err="1" smtClean="0"/>
              <a:t>ый</a:t>
            </a:r>
            <a:r>
              <a:rPr lang="ru-RU" sz="2400" b="1" dirty="0" smtClean="0"/>
              <a:t> </a:t>
            </a:r>
            <a:r>
              <a:rPr lang="ru-RU" sz="2400" b="1" dirty="0" err="1" smtClean="0"/>
              <a:t>пле</a:t>
            </a:r>
            <a:r>
              <a:rPr lang="ru-RU" sz="2400" b="1" dirty="0" smtClean="0"/>
              <a:t>(4)</a:t>
            </a:r>
            <a:r>
              <a:rPr lang="ru-RU" sz="2400" b="1" dirty="0" err="1" smtClean="0"/>
              <a:t>ый</a:t>
            </a:r>
            <a:r>
              <a:rPr lang="ru-RU" sz="2400" b="1" dirty="0" smtClean="0"/>
              <a:t> с </a:t>
            </a:r>
            <a:r>
              <a:rPr lang="ru-RU" sz="2400" b="1" dirty="0" err="1" smtClean="0"/>
              <a:t>болезне</a:t>
            </a:r>
            <a:r>
              <a:rPr lang="ru-RU" sz="2400" b="1" dirty="0" smtClean="0"/>
              <a:t>(5)</a:t>
            </a:r>
            <a:r>
              <a:rPr lang="ru-RU" sz="2400" b="1" dirty="0" err="1" smtClean="0"/>
              <a:t>ым</a:t>
            </a:r>
            <a:r>
              <a:rPr lang="ru-RU" sz="2400" b="1" dirty="0" smtClean="0"/>
              <a:t> выражением лица.</a:t>
            </a:r>
            <a:endParaRPr lang="ru-RU" sz="2400" dirty="0" smtClean="0"/>
          </a:p>
          <a:p>
            <a:pPr>
              <a:buNone/>
            </a:pPr>
            <a:r>
              <a:rPr lang="ru-RU" sz="2400" b="1" dirty="0" smtClean="0"/>
              <a:t>1) 2, 3, 4</a:t>
            </a:r>
            <a:endParaRPr lang="ru-RU" sz="2400" dirty="0" smtClean="0"/>
          </a:p>
          <a:p>
            <a:pPr>
              <a:buNone/>
            </a:pPr>
            <a:r>
              <a:rPr lang="ru-RU" sz="2400" b="1" dirty="0" smtClean="0"/>
              <a:t>2) 3, 4, 5</a:t>
            </a:r>
            <a:endParaRPr lang="ru-RU" sz="2400" dirty="0" smtClean="0"/>
          </a:p>
          <a:p>
            <a:pPr>
              <a:buNone/>
            </a:pPr>
            <a:r>
              <a:rPr lang="ru-RU" sz="2400" b="1" dirty="0" smtClean="0"/>
              <a:t>3) 1, 2, 5</a:t>
            </a:r>
            <a:endParaRPr lang="ru-RU" sz="2400" dirty="0" smtClean="0"/>
          </a:p>
          <a:p>
            <a:pPr>
              <a:buNone/>
            </a:pPr>
            <a:r>
              <a:rPr lang="ru-RU" sz="2400" b="1" dirty="0" smtClean="0"/>
              <a:t>4) 1, 3</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4</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одна буква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Охотники остановились у озера, </a:t>
            </a:r>
            <a:r>
              <a:rPr lang="ru-RU" sz="2400" b="1" dirty="0" err="1" smtClean="0"/>
              <a:t>восторже</a:t>
            </a:r>
            <a:r>
              <a:rPr lang="ru-RU" sz="2400" b="1" dirty="0" smtClean="0"/>
              <a:t>(1)о любуясь его серебря(2)ой гладью, чистыми </a:t>
            </a:r>
            <a:r>
              <a:rPr lang="ru-RU" sz="2400" b="1" dirty="0" err="1" smtClean="0"/>
              <a:t>песча</a:t>
            </a:r>
            <a:r>
              <a:rPr lang="ru-RU" sz="2400" b="1" dirty="0" smtClean="0"/>
              <a:t>(3)</a:t>
            </a:r>
            <a:r>
              <a:rPr lang="ru-RU" sz="2400" b="1" dirty="0" err="1" smtClean="0"/>
              <a:t>ыми</a:t>
            </a:r>
            <a:r>
              <a:rPr lang="ru-RU" sz="2400" b="1" dirty="0" smtClean="0"/>
              <a:t> берегами, лебеди(4)ой стаей, величаво плавающей у берега.</a:t>
            </a:r>
            <a:endParaRPr lang="ru-RU" sz="2400" dirty="0" smtClean="0"/>
          </a:p>
          <a:p>
            <a:pPr>
              <a:buNone/>
            </a:pPr>
            <a:r>
              <a:rPr lang="ru-RU" sz="2400" b="1" dirty="0" smtClean="0"/>
              <a:t>1) 1, 2, 3</a:t>
            </a:r>
            <a:endParaRPr lang="ru-RU" sz="2400" dirty="0" smtClean="0"/>
          </a:p>
          <a:p>
            <a:pPr>
              <a:buNone/>
            </a:pPr>
            <a:r>
              <a:rPr lang="ru-RU" sz="2400" b="1" dirty="0" smtClean="0"/>
              <a:t>2) 2, 3</a:t>
            </a:r>
            <a:endParaRPr lang="ru-RU" sz="2400" dirty="0" smtClean="0"/>
          </a:p>
          <a:p>
            <a:pPr>
              <a:buNone/>
            </a:pPr>
            <a:r>
              <a:rPr lang="ru-RU" sz="2400" b="1" dirty="0" smtClean="0"/>
              <a:t>3) 2, 3, 4</a:t>
            </a:r>
            <a:endParaRPr lang="ru-RU" sz="2400" dirty="0" smtClean="0"/>
          </a:p>
          <a:p>
            <a:pPr>
              <a:buNone/>
            </a:pPr>
            <a:r>
              <a:rPr lang="ru-RU" sz="2400" b="1" dirty="0" smtClean="0"/>
              <a:t>4) 1, 3,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26075"/>
            <a:ext cx="7543800" cy="1431925"/>
          </a:xfrm>
        </p:spPr>
        <p:txBody>
          <a:bodyPr/>
          <a:lstStyle/>
          <a:p>
            <a:r>
              <a:rPr lang="ru-RU" sz="2800" dirty="0" smtClean="0"/>
              <a:t>Вставить пропущенные буквы</a:t>
            </a:r>
            <a:endParaRPr lang="ru-RU" sz="2800" dirty="0"/>
          </a:p>
        </p:txBody>
      </p:sp>
      <p:sp>
        <p:nvSpPr>
          <p:cNvPr id="3" name="Содержимое 2"/>
          <p:cNvSpPr>
            <a:spLocks noGrp="1"/>
          </p:cNvSpPr>
          <p:nvPr>
            <p:ph idx="1"/>
          </p:nvPr>
        </p:nvSpPr>
        <p:spPr>
          <a:xfrm>
            <a:off x="0" y="0"/>
            <a:ext cx="9144000" cy="6096000"/>
          </a:xfrm>
        </p:spPr>
        <p:txBody>
          <a:bodyPr/>
          <a:lstStyle/>
          <a:p>
            <a:pPr>
              <a:lnSpc>
                <a:spcPct val="150000"/>
              </a:lnSpc>
              <a:buNone/>
            </a:pPr>
            <a:r>
              <a:rPr lang="ru-RU" sz="2000" b="1" dirty="0" err="1" smtClean="0">
                <a:effectLst/>
              </a:rPr>
              <a:t>агитацион</a:t>
            </a:r>
            <a:r>
              <a:rPr lang="ru-RU" sz="2000" b="1" dirty="0" smtClean="0">
                <a:effectLst/>
              </a:rPr>
              <a:t>..</a:t>
            </a:r>
            <a:r>
              <a:rPr lang="ru-RU" sz="2000" b="1" dirty="0" err="1" smtClean="0">
                <a:effectLst/>
              </a:rPr>
              <a:t>ый</a:t>
            </a:r>
            <a:r>
              <a:rPr lang="ru-RU" sz="2000" b="1" dirty="0" smtClean="0">
                <a:effectLst/>
              </a:rPr>
              <a:t> плакат, сибирская </a:t>
            </a:r>
            <a:r>
              <a:rPr lang="ru-RU" sz="2000" b="1" dirty="0" err="1" smtClean="0">
                <a:effectLst/>
              </a:rPr>
              <a:t>листвен</a:t>
            </a:r>
            <a:r>
              <a:rPr lang="ru-RU" sz="2000" b="1" dirty="0" smtClean="0">
                <a:effectLst/>
              </a:rPr>
              <a:t>..</a:t>
            </a:r>
            <a:r>
              <a:rPr lang="ru-RU" sz="2000" b="1" dirty="0" err="1" smtClean="0">
                <a:effectLst/>
              </a:rPr>
              <a:t>ица</a:t>
            </a:r>
            <a:r>
              <a:rPr lang="ru-RU" sz="2000" b="1" dirty="0" smtClean="0">
                <a:effectLst/>
              </a:rPr>
              <a:t>, сезон..</a:t>
            </a:r>
            <a:r>
              <a:rPr lang="ru-RU" sz="2000" b="1" dirty="0" err="1" smtClean="0">
                <a:effectLst/>
              </a:rPr>
              <a:t>ый</a:t>
            </a:r>
            <a:r>
              <a:rPr lang="ru-RU" sz="2000" b="1" dirty="0" smtClean="0">
                <a:effectLst/>
              </a:rPr>
              <a:t> рабочий, широкий подокон..</a:t>
            </a:r>
            <a:r>
              <a:rPr lang="ru-RU" sz="2000" b="1" dirty="0" err="1" smtClean="0">
                <a:effectLst/>
              </a:rPr>
              <a:t>ик</a:t>
            </a:r>
            <a:r>
              <a:rPr lang="ru-RU" sz="2000" b="1" dirty="0" smtClean="0">
                <a:effectLst/>
              </a:rPr>
              <a:t>, смелый дружин..</a:t>
            </a:r>
            <a:r>
              <a:rPr lang="ru-RU" sz="2000" b="1" dirty="0" err="1" smtClean="0">
                <a:effectLst/>
              </a:rPr>
              <a:t>ик</a:t>
            </a:r>
            <a:r>
              <a:rPr lang="ru-RU" sz="2000" b="1" dirty="0" smtClean="0">
                <a:effectLst/>
              </a:rPr>
              <a:t>, </a:t>
            </a:r>
            <a:r>
              <a:rPr lang="ru-RU" sz="2000" b="1" dirty="0" err="1" smtClean="0">
                <a:effectLst/>
              </a:rPr>
              <a:t>кост</a:t>
            </a:r>
            <a:r>
              <a:rPr lang="ru-RU" sz="2000" b="1" dirty="0" smtClean="0">
                <a:effectLst/>
              </a:rPr>
              <a:t>..н..ой нож, былин..</a:t>
            </a:r>
            <a:r>
              <a:rPr lang="ru-RU" sz="2000" b="1" dirty="0" err="1" smtClean="0">
                <a:effectLst/>
              </a:rPr>
              <a:t>ый</a:t>
            </a:r>
            <a:r>
              <a:rPr lang="ru-RU" sz="2000" b="1" dirty="0" smtClean="0">
                <a:effectLst/>
              </a:rPr>
              <a:t> герой, равнин..</a:t>
            </a:r>
            <a:r>
              <a:rPr lang="ru-RU" sz="2000" b="1" dirty="0" err="1" smtClean="0">
                <a:effectLst/>
              </a:rPr>
              <a:t>ый</a:t>
            </a:r>
            <a:r>
              <a:rPr lang="ru-RU" sz="2000" b="1" dirty="0" smtClean="0">
                <a:effectLst/>
              </a:rPr>
              <a:t> ландшафт, туман..</a:t>
            </a:r>
            <a:r>
              <a:rPr lang="ru-RU" sz="2000" b="1" dirty="0" err="1" smtClean="0">
                <a:effectLst/>
              </a:rPr>
              <a:t>ый</a:t>
            </a:r>
            <a:r>
              <a:rPr lang="ru-RU" sz="2000" b="1" dirty="0" smtClean="0">
                <a:effectLst/>
              </a:rPr>
              <a:t> вечер, </a:t>
            </a:r>
            <a:r>
              <a:rPr lang="ru-RU" sz="2000" b="1" dirty="0" err="1" smtClean="0">
                <a:effectLst/>
              </a:rPr>
              <a:t>шерст</a:t>
            </a:r>
            <a:r>
              <a:rPr lang="ru-RU" sz="2000" b="1" dirty="0" smtClean="0">
                <a:effectLst/>
              </a:rPr>
              <a:t>..н..ой шарф, </a:t>
            </a:r>
            <a:r>
              <a:rPr lang="ru-RU" sz="2000" b="1" dirty="0" err="1" smtClean="0">
                <a:effectLst/>
              </a:rPr>
              <a:t>льн</a:t>
            </a:r>
            <a:r>
              <a:rPr lang="ru-RU" sz="2000" b="1" dirty="0" smtClean="0">
                <a:effectLst/>
              </a:rPr>
              <a:t>..н..ой комплект, </a:t>
            </a:r>
            <a:r>
              <a:rPr lang="ru-RU" sz="2000" b="1" dirty="0" err="1" smtClean="0">
                <a:effectLst/>
              </a:rPr>
              <a:t>масл</a:t>
            </a:r>
            <a:r>
              <a:rPr lang="ru-RU" sz="2000" b="1" dirty="0" smtClean="0">
                <a:effectLst/>
              </a:rPr>
              <a:t>..н..</a:t>
            </a:r>
            <a:r>
              <a:rPr lang="ru-RU" sz="2000" b="1" dirty="0" err="1" smtClean="0">
                <a:effectLst/>
              </a:rPr>
              <a:t>ые</a:t>
            </a:r>
            <a:r>
              <a:rPr lang="ru-RU" sz="2000" b="1" dirty="0" smtClean="0">
                <a:effectLst/>
              </a:rPr>
              <a:t> краски, производствен..</a:t>
            </a:r>
            <a:r>
              <a:rPr lang="ru-RU" sz="2000" b="1" dirty="0" err="1" smtClean="0">
                <a:effectLst/>
              </a:rPr>
              <a:t>ый</a:t>
            </a:r>
            <a:r>
              <a:rPr lang="ru-RU" sz="2000" b="1" dirty="0" smtClean="0">
                <a:effectLst/>
              </a:rPr>
              <a:t> план, картин..</a:t>
            </a:r>
            <a:r>
              <a:rPr lang="ru-RU" sz="2000" b="1" dirty="0" err="1" smtClean="0">
                <a:effectLst/>
              </a:rPr>
              <a:t>ая</a:t>
            </a:r>
            <a:r>
              <a:rPr lang="ru-RU" sz="2000" b="1" dirty="0" smtClean="0">
                <a:effectLst/>
              </a:rPr>
              <a:t> галерея, глин..н..</a:t>
            </a:r>
            <a:r>
              <a:rPr lang="ru-RU" sz="2000" b="1" dirty="0" err="1" smtClean="0">
                <a:effectLst/>
              </a:rPr>
              <a:t>ый</a:t>
            </a:r>
            <a:r>
              <a:rPr lang="ru-RU" sz="2000" b="1" dirty="0" smtClean="0">
                <a:effectLst/>
              </a:rPr>
              <a:t> сосуд, бесчислен..</a:t>
            </a:r>
            <a:r>
              <a:rPr lang="ru-RU" sz="2000" b="1" dirty="0" err="1" smtClean="0">
                <a:effectLst/>
              </a:rPr>
              <a:t>ые</a:t>
            </a:r>
            <a:r>
              <a:rPr lang="ru-RU" sz="2000" b="1" dirty="0" smtClean="0">
                <a:effectLst/>
              </a:rPr>
              <a:t> ошибки, ураган..</a:t>
            </a:r>
            <a:r>
              <a:rPr lang="ru-RU" sz="2000" b="1" dirty="0" err="1" smtClean="0">
                <a:effectLst/>
              </a:rPr>
              <a:t>ый</a:t>
            </a:r>
            <a:r>
              <a:rPr lang="ru-RU" sz="2000" b="1" dirty="0" smtClean="0">
                <a:effectLst/>
              </a:rPr>
              <a:t> ветер, румян..</a:t>
            </a:r>
            <a:r>
              <a:rPr lang="ru-RU" sz="2000" b="1" dirty="0" err="1" smtClean="0">
                <a:effectLst/>
              </a:rPr>
              <a:t>ый</a:t>
            </a:r>
            <a:r>
              <a:rPr lang="ru-RU" sz="2000" b="1" dirty="0" smtClean="0">
                <a:effectLst/>
              </a:rPr>
              <a:t> малыш, </a:t>
            </a:r>
            <a:r>
              <a:rPr lang="ru-RU" sz="2000" b="1" dirty="0" err="1" smtClean="0">
                <a:effectLst/>
              </a:rPr>
              <a:t>бесцен</a:t>
            </a:r>
            <a:r>
              <a:rPr lang="ru-RU" sz="2000" b="1" dirty="0" smtClean="0">
                <a:effectLst/>
              </a:rPr>
              <a:t>..</a:t>
            </a:r>
            <a:r>
              <a:rPr lang="ru-RU" sz="2000" b="1" dirty="0" err="1" smtClean="0">
                <a:effectLst/>
              </a:rPr>
              <a:t>ый</a:t>
            </a:r>
            <a:r>
              <a:rPr lang="ru-RU" sz="2000" b="1" dirty="0" smtClean="0">
                <a:effectLst/>
              </a:rPr>
              <a:t> экземпляр, кон..</a:t>
            </a:r>
            <a:r>
              <a:rPr lang="ru-RU" sz="2000" b="1" dirty="0" err="1" smtClean="0">
                <a:effectLst/>
              </a:rPr>
              <a:t>ый</a:t>
            </a:r>
            <a:r>
              <a:rPr lang="ru-RU" sz="2000" b="1" dirty="0" smtClean="0">
                <a:effectLst/>
              </a:rPr>
              <a:t> спорт, </a:t>
            </a:r>
            <a:r>
              <a:rPr lang="ru-RU" sz="2000" b="1" dirty="0" err="1" smtClean="0">
                <a:effectLst/>
              </a:rPr>
              <a:t>петушин</a:t>
            </a:r>
            <a:r>
              <a:rPr lang="ru-RU" sz="2000" b="1" dirty="0" smtClean="0">
                <a:effectLst/>
              </a:rPr>
              <a:t>..</a:t>
            </a:r>
            <a:r>
              <a:rPr lang="ru-RU" sz="2000" b="1" dirty="0" err="1" smtClean="0">
                <a:effectLst/>
              </a:rPr>
              <a:t>ые</a:t>
            </a:r>
            <a:r>
              <a:rPr lang="ru-RU" sz="2000" b="1" dirty="0" smtClean="0">
                <a:effectLst/>
              </a:rPr>
              <a:t> бои, </a:t>
            </a:r>
          </a:p>
          <a:p>
            <a:pPr>
              <a:lnSpc>
                <a:spcPct val="150000"/>
              </a:lnSpc>
            </a:pPr>
            <a:endParaRPr lang="ru-RU" sz="2000" dirty="0" smtClean="0">
              <a:effectLst/>
            </a:endParaRPr>
          </a:p>
          <a:p>
            <a:endParaRPr lang="ru-RU" sz="2000" dirty="0"/>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Хозяин, увидев </a:t>
            </a:r>
            <a:r>
              <a:rPr lang="ru-RU" sz="2400" b="1" dirty="0" err="1" smtClean="0"/>
              <a:t>нежда</a:t>
            </a:r>
            <a:r>
              <a:rPr lang="ru-RU" sz="2400" b="1" dirty="0" smtClean="0"/>
              <a:t>(1)ого и </a:t>
            </a:r>
            <a:r>
              <a:rPr lang="ru-RU" sz="2400" b="1" dirty="0" err="1" smtClean="0"/>
              <a:t>незва</a:t>
            </a:r>
            <a:r>
              <a:rPr lang="ru-RU" sz="2400" b="1" dirty="0" smtClean="0"/>
              <a:t>(2)ого гостя, </a:t>
            </a:r>
            <a:r>
              <a:rPr lang="ru-RU" sz="2400" b="1" dirty="0" err="1" smtClean="0"/>
              <a:t>раздраже</a:t>
            </a:r>
            <a:r>
              <a:rPr lang="ru-RU" sz="2400" b="1" dirty="0" smtClean="0"/>
              <a:t>(3)о и </a:t>
            </a:r>
            <a:r>
              <a:rPr lang="ru-RU" sz="2400" b="1" dirty="0" err="1" smtClean="0"/>
              <a:t>сконфуже</a:t>
            </a:r>
            <a:r>
              <a:rPr lang="ru-RU" sz="2400" b="1" dirty="0" smtClean="0"/>
              <a:t>(4)о поздоровался.</a:t>
            </a:r>
            <a:endParaRPr lang="ru-RU" sz="2400" dirty="0" smtClean="0"/>
          </a:p>
          <a:p>
            <a:pPr>
              <a:buNone/>
            </a:pPr>
            <a:r>
              <a:rPr lang="ru-RU" sz="2400" b="1" dirty="0" smtClean="0"/>
              <a:t>1) 1, 2, 3, 4</a:t>
            </a:r>
            <a:endParaRPr lang="ru-RU" sz="2400" dirty="0" smtClean="0"/>
          </a:p>
          <a:p>
            <a:pPr>
              <a:buNone/>
            </a:pPr>
            <a:r>
              <a:rPr lang="ru-RU" sz="2400" b="1" dirty="0" smtClean="0"/>
              <a:t>2) 2, 3, 4</a:t>
            </a:r>
            <a:endParaRPr lang="ru-RU" sz="2400" dirty="0" smtClean="0"/>
          </a:p>
          <a:p>
            <a:pPr>
              <a:buNone/>
            </a:pPr>
            <a:r>
              <a:rPr lang="ru-RU" sz="2400" b="1" dirty="0" smtClean="0"/>
              <a:t>3) 1, 2</a:t>
            </a:r>
            <a:endParaRPr lang="ru-RU" sz="2400" dirty="0" smtClean="0"/>
          </a:p>
          <a:p>
            <a:pPr>
              <a:buNone/>
            </a:pPr>
            <a:r>
              <a:rPr lang="ru-RU" sz="2400" b="1" dirty="0" smtClean="0"/>
              <a:t>4) 1, 3,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4</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err="1" smtClean="0"/>
              <a:t>Сдержа</a:t>
            </a:r>
            <a:r>
              <a:rPr lang="ru-RU" sz="2400" b="1" dirty="0" smtClean="0"/>
              <a:t>(1)о поздоровавшись с вое(2)</a:t>
            </a:r>
            <a:r>
              <a:rPr lang="ru-RU" sz="2400" b="1" dirty="0" err="1" smtClean="0"/>
              <a:t>ыми</a:t>
            </a:r>
            <a:r>
              <a:rPr lang="ru-RU" sz="2400" b="1" dirty="0" smtClean="0"/>
              <a:t>, старик с </a:t>
            </a:r>
            <a:r>
              <a:rPr lang="ru-RU" sz="2400" b="1" dirty="0" err="1" smtClean="0"/>
              <a:t>каме</a:t>
            </a:r>
            <a:r>
              <a:rPr lang="ru-RU" sz="2400" b="1" dirty="0" smtClean="0"/>
              <a:t>(3)</a:t>
            </a:r>
            <a:r>
              <a:rPr lang="ru-RU" sz="2400" b="1" dirty="0" err="1" smtClean="0"/>
              <a:t>ым</a:t>
            </a:r>
            <a:r>
              <a:rPr lang="ru-RU" sz="2400" b="1" dirty="0" smtClean="0"/>
              <a:t> выражением лица протянул им кожа(4)</a:t>
            </a:r>
            <a:r>
              <a:rPr lang="ru-RU" sz="2400" b="1" dirty="0" err="1" smtClean="0"/>
              <a:t>ую</a:t>
            </a:r>
            <a:r>
              <a:rPr lang="ru-RU" sz="2400" b="1" dirty="0" smtClean="0"/>
              <a:t> пастушью сумку с </a:t>
            </a:r>
            <a:r>
              <a:rPr lang="ru-RU" sz="2400" b="1" dirty="0" err="1" smtClean="0"/>
              <a:t>жестя</a:t>
            </a:r>
            <a:r>
              <a:rPr lang="ru-RU" sz="2400" b="1" dirty="0" smtClean="0"/>
              <a:t>(5)</a:t>
            </a:r>
            <a:r>
              <a:rPr lang="ru-RU" sz="2400" b="1" dirty="0" err="1" smtClean="0"/>
              <a:t>ыми</a:t>
            </a:r>
            <a:r>
              <a:rPr lang="ru-RU" sz="2400" b="1" dirty="0" smtClean="0"/>
              <a:t> застежками.</a:t>
            </a:r>
            <a:endParaRPr lang="ru-RU" sz="2400" dirty="0" smtClean="0"/>
          </a:p>
          <a:p>
            <a:pPr>
              <a:buNone/>
            </a:pPr>
            <a:r>
              <a:rPr lang="ru-RU" sz="2400" b="1" dirty="0" smtClean="0"/>
              <a:t>1) 1, 2, 3</a:t>
            </a:r>
            <a:endParaRPr lang="ru-RU" sz="2400" dirty="0" smtClean="0"/>
          </a:p>
          <a:p>
            <a:pPr>
              <a:buNone/>
            </a:pPr>
            <a:r>
              <a:rPr lang="ru-RU" sz="2400" b="1" dirty="0" smtClean="0"/>
              <a:t>2) 3, 5</a:t>
            </a:r>
            <a:endParaRPr lang="ru-RU" sz="2400" dirty="0" smtClean="0"/>
          </a:p>
          <a:p>
            <a:pPr>
              <a:buNone/>
            </a:pPr>
            <a:r>
              <a:rPr lang="ru-RU" sz="2400" b="1" dirty="0" smtClean="0"/>
              <a:t>3) 1, 2, 4</a:t>
            </a:r>
            <a:endParaRPr lang="ru-RU" sz="2400" dirty="0" smtClean="0"/>
          </a:p>
          <a:p>
            <a:pPr>
              <a:buNone/>
            </a:pPr>
            <a:r>
              <a:rPr lang="ru-RU" sz="2400" b="1" dirty="0" smtClean="0"/>
              <a:t>4) 2, 3,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Сколько песен </a:t>
            </a:r>
            <a:r>
              <a:rPr lang="ru-RU" sz="2400" b="1" dirty="0" err="1" smtClean="0"/>
              <a:t>сложе</a:t>
            </a:r>
            <a:r>
              <a:rPr lang="ru-RU" sz="2400" b="1" dirty="0" smtClean="0"/>
              <a:t>(1)о про зиму, сколько поэм </a:t>
            </a:r>
            <a:r>
              <a:rPr lang="ru-RU" sz="2400" b="1" dirty="0" err="1" smtClean="0"/>
              <a:t>посвяще</a:t>
            </a:r>
            <a:r>
              <a:rPr lang="ru-RU" sz="2400" b="1" dirty="0" smtClean="0"/>
              <a:t>(2)о </a:t>
            </a:r>
            <a:r>
              <a:rPr lang="ru-RU" sz="2400" b="1" dirty="0" err="1" smtClean="0"/>
              <a:t>ю</a:t>
            </a:r>
            <a:r>
              <a:rPr lang="ru-RU" sz="2400" b="1" dirty="0" smtClean="0"/>
              <a:t>(3)ой </a:t>
            </a:r>
            <a:r>
              <a:rPr lang="ru-RU" sz="2400" b="1" dirty="0" err="1" smtClean="0"/>
              <a:t>писа</a:t>
            </a:r>
            <a:r>
              <a:rPr lang="ru-RU" sz="2400" b="1" dirty="0" smtClean="0"/>
              <a:t>(4)ой красавице в </a:t>
            </a:r>
            <a:r>
              <a:rPr lang="ru-RU" sz="2400" b="1" dirty="0" err="1" smtClean="0"/>
              <a:t>тка</a:t>
            </a:r>
            <a:r>
              <a:rPr lang="ru-RU" sz="2400" b="1" dirty="0" smtClean="0"/>
              <a:t>(5)</a:t>
            </a:r>
            <a:r>
              <a:rPr lang="ru-RU" sz="2400" b="1" dirty="0" err="1" smtClean="0"/>
              <a:t>ом</a:t>
            </a:r>
            <a:r>
              <a:rPr lang="ru-RU" sz="2400" b="1" dirty="0" smtClean="0"/>
              <a:t> жемчугами и серебром сарафане!</a:t>
            </a:r>
            <a:endParaRPr lang="ru-RU" sz="2400" dirty="0" smtClean="0"/>
          </a:p>
          <a:p>
            <a:pPr>
              <a:buNone/>
            </a:pPr>
            <a:r>
              <a:rPr lang="ru-RU" sz="2400" b="1" dirty="0" smtClean="0"/>
              <a:t>1) 2, 3, 4</a:t>
            </a:r>
            <a:endParaRPr lang="ru-RU" sz="2400" dirty="0" smtClean="0"/>
          </a:p>
          <a:p>
            <a:pPr>
              <a:buNone/>
            </a:pPr>
            <a:r>
              <a:rPr lang="ru-RU" sz="2400" b="1" dirty="0" smtClean="0"/>
              <a:t>2) 4, 5</a:t>
            </a:r>
            <a:endParaRPr lang="ru-RU" sz="2400" dirty="0" smtClean="0"/>
          </a:p>
          <a:p>
            <a:pPr>
              <a:buNone/>
            </a:pPr>
            <a:r>
              <a:rPr lang="ru-RU" sz="2400" b="1" dirty="0" smtClean="0"/>
              <a:t>3) 2, 3, 5</a:t>
            </a:r>
            <a:endParaRPr lang="ru-RU" sz="2400" dirty="0" smtClean="0"/>
          </a:p>
          <a:p>
            <a:pPr>
              <a:buNone/>
            </a:pPr>
            <a:r>
              <a:rPr lang="ru-RU" sz="2400" b="1" dirty="0" smtClean="0"/>
              <a:t>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4</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Утро было </a:t>
            </a:r>
            <a:r>
              <a:rPr lang="ru-RU" sz="2400" b="1" dirty="0" err="1" smtClean="0"/>
              <a:t>безветре</a:t>
            </a:r>
            <a:r>
              <a:rPr lang="ru-RU" sz="2400" b="1" dirty="0" smtClean="0"/>
              <a:t>(1)о и </a:t>
            </a:r>
            <a:r>
              <a:rPr lang="ru-RU" sz="2400" b="1" dirty="0" err="1" smtClean="0"/>
              <a:t>румя</a:t>
            </a:r>
            <a:r>
              <a:rPr lang="ru-RU" sz="2400" b="1" dirty="0" smtClean="0"/>
              <a:t>(2)о; деревья, </a:t>
            </a:r>
            <a:r>
              <a:rPr lang="ru-RU" sz="2400" b="1" dirty="0" err="1" smtClean="0"/>
              <a:t>припороше</a:t>
            </a:r>
            <a:r>
              <a:rPr lang="ru-RU" sz="2400" b="1" dirty="0" smtClean="0"/>
              <a:t>(3)</a:t>
            </a:r>
            <a:r>
              <a:rPr lang="ru-RU" sz="2400" b="1" dirty="0" err="1" smtClean="0"/>
              <a:t>ые</a:t>
            </a:r>
            <a:r>
              <a:rPr lang="ru-RU" sz="2400" b="1" dirty="0" smtClean="0"/>
              <a:t> инеем, торжестве(4)о сияли в лучах утре(5)его солнца.</a:t>
            </a:r>
            <a:endParaRPr lang="ru-RU" sz="2400" dirty="0" smtClean="0"/>
          </a:p>
          <a:p>
            <a:pPr>
              <a:buNone/>
            </a:pPr>
            <a:r>
              <a:rPr lang="ru-RU" sz="2400" b="1" dirty="0" smtClean="0"/>
              <a:t>1) 3, 4, 5</a:t>
            </a:r>
            <a:endParaRPr lang="ru-RU" sz="2400" dirty="0" smtClean="0"/>
          </a:p>
          <a:p>
            <a:pPr>
              <a:buNone/>
            </a:pPr>
            <a:r>
              <a:rPr lang="ru-RU" sz="2400" b="1" dirty="0" smtClean="0"/>
              <a:t>2) 1, 3, 4</a:t>
            </a:r>
            <a:endParaRPr lang="ru-RU" sz="2400" dirty="0" smtClean="0"/>
          </a:p>
          <a:p>
            <a:pPr>
              <a:buNone/>
            </a:pPr>
            <a:r>
              <a:rPr lang="ru-RU" sz="2400" b="1" dirty="0" smtClean="0"/>
              <a:t>3) 1, 3, 4, 5</a:t>
            </a:r>
            <a:endParaRPr lang="ru-RU" sz="2400" dirty="0" smtClean="0"/>
          </a:p>
          <a:p>
            <a:pPr>
              <a:buNone/>
            </a:pPr>
            <a:r>
              <a:rPr lang="ru-RU" sz="2400" b="1" dirty="0" smtClean="0"/>
              <a:t>4) 2, 3, 4,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Один из аморальных принципов, </a:t>
            </a:r>
            <a:r>
              <a:rPr lang="ru-RU" sz="2400" b="1" dirty="0" err="1" smtClean="0"/>
              <a:t>подмече</a:t>
            </a:r>
            <a:r>
              <a:rPr lang="ru-RU" sz="2400" b="1" dirty="0" smtClean="0"/>
              <a:t>(1)</a:t>
            </a:r>
            <a:r>
              <a:rPr lang="ru-RU" sz="2400" b="1" dirty="0" err="1" smtClean="0"/>
              <a:t>ых</a:t>
            </a:r>
            <a:r>
              <a:rPr lang="ru-RU" sz="2400" b="1" dirty="0" smtClean="0"/>
              <a:t>, </a:t>
            </a:r>
            <a:r>
              <a:rPr lang="ru-RU" sz="2400" b="1" dirty="0" err="1" smtClean="0"/>
              <a:t>предсказа</a:t>
            </a:r>
            <a:r>
              <a:rPr lang="ru-RU" sz="2400" b="1" dirty="0" smtClean="0"/>
              <a:t>(2)</a:t>
            </a:r>
            <a:r>
              <a:rPr lang="ru-RU" sz="2400" b="1" dirty="0" err="1" smtClean="0"/>
              <a:t>ых</a:t>
            </a:r>
            <a:r>
              <a:rPr lang="ru-RU" sz="2400" b="1" dirty="0" smtClean="0"/>
              <a:t> и </a:t>
            </a:r>
            <a:r>
              <a:rPr lang="ru-RU" sz="2400" b="1" dirty="0" err="1" smtClean="0"/>
              <a:t>разоблаче</a:t>
            </a:r>
            <a:r>
              <a:rPr lang="ru-RU" sz="2400" b="1" dirty="0" smtClean="0"/>
              <a:t>(3)</a:t>
            </a:r>
            <a:r>
              <a:rPr lang="ru-RU" sz="2400" b="1" dirty="0" err="1" smtClean="0"/>
              <a:t>ых</a:t>
            </a:r>
            <a:r>
              <a:rPr lang="ru-RU" sz="2400" b="1" dirty="0" smtClean="0"/>
              <a:t> еще Ф.М.Достоевским, является принцип «Всё </a:t>
            </a:r>
            <a:r>
              <a:rPr lang="ru-RU" sz="2400" b="1" dirty="0" err="1" smtClean="0"/>
              <a:t>дозволе</a:t>
            </a:r>
            <a:r>
              <a:rPr lang="ru-RU" sz="2400" b="1" dirty="0" smtClean="0"/>
              <a:t>(4)о».</a:t>
            </a:r>
            <a:endParaRPr lang="ru-RU" sz="2400" dirty="0" smtClean="0"/>
          </a:p>
          <a:p>
            <a:pPr>
              <a:buNone/>
            </a:pPr>
            <a:r>
              <a:rPr lang="ru-RU" sz="2400" b="1" dirty="0" smtClean="0"/>
              <a:t>1) 1, 2, 3</a:t>
            </a:r>
            <a:endParaRPr lang="ru-RU" sz="2400" dirty="0" smtClean="0"/>
          </a:p>
          <a:p>
            <a:pPr>
              <a:buNone/>
            </a:pPr>
            <a:r>
              <a:rPr lang="ru-RU" sz="2400" b="1" dirty="0" smtClean="0"/>
              <a:t>2) 2, 3, 4</a:t>
            </a:r>
            <a:endParaRPr lang="ru-RU" sz="2400" dirty="0" smtClean="0"/>
          </a:p>
          <a:p>
            <a:pPr>
              <a:buNone/>
            </a:pPr>
            <a:r>
              <a:rPr lang="ru-RU" sz="2400" b="1" dirty="0" smtClean="0"/>
              <a:t>3) 3, 4</a:t>
            </a:r>
            <a:endParaRPr lang="ru-RU" sz="2400" dirty="0" smtClean="0"/>
          </a:p>
          <a:p>
            <a:pPr>
              <a:buNone/>
            </a:pPr>
            <a:r>
              <a:rPr lang="ru-RU" sz="2400" b="1" dirty="0" smtClean="0"/>
              <a:t>4) 1, 3, 4</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smtClean="0"/>
              <a:t>Материальная </a:t>
            </a:r>
            <a:r>
              <a:rPr lang="ru-RU" sz="2400" b="1" dirty="0" err="1" smtClean="0"/>
              <a:t>обеспече</a:t>
            </a:r>
            <a:r>
              <a:rPr lang="ru-RU" sz="2400" b="1" dirty="0" smtClean="0"/>
              <a:t>(1)ость, лишние карма(2)</a:t>
            </a:r>
            <a:r>
              <a:rPr lang="ru-RU" sz="2400" b="1" dirty="0" err="1" smtClean="0"/>
              <a:t>ые</a:t>
            </a:r>
            <a:r>
              <a:rPr lang="ru-RU" sz="2400" b="1" dirty="0" smtClean="0"/>
              <a:t> деньги, </a:t>
            </a:r>
            <a:r>
              <a:rPr lang="ru-RU" sz="2400" b="1" dirty="0" err="1" smtClean="0"/>
              <a:t>неограниче</a:t>
            </a:r>
            <a:r>
              <a:rPr lang="ru-RU" sz="2400" b="1" dirty="0" smtClean="0"/>
              <a:t>(3)</a:t>
            </a:r>
            <a:r>
              <a:rPr lang="ru-RU" sz="2400" b="1" dirty="0" err="1" smtClean="0"/>
              <a:t>ые</a:t>
            </a:r>
            <a:r>
              <a:rPr lang="ru-RU" sz="2400" b="1" dirty="0" smtClean="0"/>
              <a:t> возможности и запросы этого </a:t>
            </a:r>
            <a:r>
              <a:rPr lang="ru-RU" sz="2400" b="1" dirty="0" err="1" smtClean="0"/>
              <a:t>конче</a:t>
            </a:r>
            <a:r>
              <a:rPr lang="ru-RU" sz="2400" b="1" dirty="0" smtClean="0"/>
              <a:t>(4)ого </a:t>
            </a:r>
            <a:r>
              <a:rPr lang="ru-RU" sz="2400" b="1" dirty="0" err="1" smtClean="0"/>
              <a:t>раскова</a:t>
            </a:r>
            <a:r>
              <a:rPr lang="ru-RU" sz="2400" b="1" dirty="0" smtClean="0"/>
              <a:t>(5)ого молодого человека сыграли с ним плохую шутку.</a:t>
            </a:r>
            <a:endParaRPr lang="ru-RU" sz="2400" dirty="0" smtClean="0"/>
          </a:p>
          <a:p>
            <a:pPr>
              <a:buNone/>
            </a:pPr>
            <a:r>
              <a:rPr lang="ru-RU" sz="2400" b="1" dirty="0" smtClean="0"/>
              <a:t>1) 1, 2, 3, 5</a:t>
            </a:r>
            <a:endParaRPr lang="ru-RU" sz="2400" dirty="0" smtClean="0"/>
          </a:p>
          <a:p>
            <a:pPr>
              <a:buNone/>
            </a:pPr>
            <a:r>
              <a:rPr lang="ru-RU" sz="2400" b="1" dirty="0" smtClean="0"/>
              <a:t>2) 2, 3, 4, 5</a:t>
            </a:r>
            <a:endParaRPr lang="ru-RU" sz="2400" dirty="0" smtClean="0"/>
          </a:p>
          <a:p>
            <a:pPr>
              <a:buNone/>
            </a:pPr>
            <a:r>
              <a:rPr lang="ru-RU" sz="2400" b="1" dirty="0" smtClean="0"/>
              <a:t>3) 1, 2, 3</a:t>
            </a:r>
            <a:endParaRPr lang="ru-RU" sz="2400" dirty="0" smtClean="0"/>
          </a:p>
          <a:p>
            <a:pPr>
              <a:buNone/>
            </a:pPr>
            <a:r>
              <a:rPr lang="ru-RU" sz="2400" b="1" dirty="0" smtClean="0"/>
              <a:t>4) 3, 4, 5</a:t>
            </a:r>
            <a:endParaRPr lang="ru-RU" sz="2400" dirty="0" smtClean="0"/>
          </a:p>
          <a:p>
            <a:endParaRPr lang="ru-RU" sz="20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1</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В каком варианте ответа правильно указаны все цифры, на месте которых пишется две буквы Н?</a:t>
            </a:r>
            <a:br>
              <a:rPr lang="ru-RU" sz="2800" dirty="0" smtClean="0"/>
            </a:br>
            <a:endParaRPr lang="ru-RU" sz="2800" dirty="0"/>
          </a:p>
        </p:txBody>
      </p:sp>
      <p:sp>
        <p:nvSpPr>
          <p:cNvPr id="3" name="Содержимое 2"/>
          <p:cNvSpPr>
            <a:spLocks noGrp="1"/>
          </p:cNvSpPr>
          <p:nvPr>
            <p:ph idx="1"/>
          </p:nvPr>
        </p:nvSpPr>
        <p:spPr/>
        <p:txBody>
          <a:bodyPr/>
          <a:lstStyle/>
          <a:p>
            <a:pPr>
              <a:buNone/>
            </a:pPr>
            <a:r>
              <a:rPr lang="ru-RU" sz="2400" b="1" dirty="0" err="1" smtClean="0"/>
              <a:t>Свяще</a:t>
            </a:r>
            <a:r>
              <a:rPr lang="ru-RU" sz="2400" b="1" dirty="0" smtClean="0"/>
              <a:t>(1)</a:t>
            </a:r>
            <a:r>
              <a:rPr lang="ru-RU" sz="2400" b="1" dirty="0" err="1" smtClean="0"/>
              <a:t>ая</a:t>
            </a:r>
            <a:r>
              <a:rPr lang="ru-RU" sz="2400" b="1" dirty="0" smtClean="0"/>
              <a:t> </a:t>
            </a:r>
            <a:r>
              <a:rPr lang="ru-RU" sz="2400" b="1" dirty="0" err="1" smtClean="0"/>
              <a:t>обяза</a:t>
            </a:r>
            <a:r>
              <a:rPr lang="ru-RU" sz="2400" b="1" dirty="0" smtClean="0"/>
              <a:t>(2)ость наших </a:t>
            </a:r>
            <a:r>
              <a:rPr lang="ru-RU" sz="2400" b="1" dirty="0" err="1" smtClean="0"/>
              <a:t>соотечестве</a:t>
            </a:r>
            <a:r>
              <a:rPr lang="ru-RU" sz="2400" b="1" dirty="0" smtClean="0"/>
              <a:t>(3)</a:t>
            </a:r>
            <a:r>
              <a:rPr lang="ru-RU" sz="2400" b="1" dirty="0" err="1" smtClean="0"/>
              <a:t>иков</a:t>
            </a:r>
            <a:r>
              <a:rPr lang="ru-RU" sz="2400" b="1" dirty="0" smtClean="0"/>
              <a:t> — в самые </a:t>
            </a:r>
            <a:r>
              <a:rPr lang="ru-RU" sz="2400" b="1" dirty="0" err="1" smtClean="0"/>
              <a:t>студё</a:t>
            </a:r>
            <a:r>
              <a:rPr lang="ru-RU" sz="2400" b="1" dirty="0" smtClean="0"/>
              <a:t>(4)</a:t>
            </a:r>
            <a:r>
              <a:rPr lang="ru-RU" sz="2400" b="1" dirty="0" err="1" smtClean="0"/>
              <a:t>ые</a:t>
            </a:r>
            <a:r>
              <a:rPr lang="ru-RU" sz="2400" b="1" dirty="0" smtClean="0"/>
              <a:t> политические годы помнить о своем высоком назначении, </a:t>
            </a:r>
            <a:r>
              <a:rPr lang="ru-RU" sz="2400" b="1" dirty="0" err="1" smtClean="0"/>
              <a:t>предначерта</a:t>
            </a:r>
            <a:r>
              <a:rPr lang="ru-RU" sz="2400" b="1" dirty="0" smtClean="0"/>
              <a:t>(5)</a:t>
            </a:r>
            <a:r>
              <a:rPr lang="ru-RU" sz="2400" b="1" dirty="0" err="1" smtClean="0"/>
              <a:t>ом</a:t>
            </a:r>
            <a:r>
              <a:rPr lang="ru-RU" sz="2400" b="1" dirty="0" smtClean="0"/>
              <a:t> свыше.</a:t>
            </a:r>
            <a:endParaRPr lang="ru-RU" sz="2400" dirty="0" smtClean="0"/>
          </a:p>
          <a:p>
            <a:pPr>
              <a:buNone/>
            </a:pPr>
            <a:r>
              <a:rPr lang="ru-RU" sz="2400" b="1" dirty="0" smtClean="0"/>
              <a:t>1) 4, 5</a:t>
            </a:r>
            <a:endParaRPr lang="ru-RU" sz="2400" dirty="0" smtClean="0"/>
          </a:p>
          <a:p>
            <a:pPr>
              <a:buNone/>
            </a:pPr>
            <a:r>
              <a:rPr lang="ru-RU" sz="2400" b="1" dirty="0" smtClean="0"/>
              <a:t>2) 1, 3, 4</a:t>
            </a:r>
            <a:endParaRPr lang="ru-RU" sz="2400" dirty="0" smtClean="0"/>
          </a:p>
          <a:p>
            <a:pPr>
              <a:buNone/>
            </a:pPr>
            <a:r>
              <a:rPr lang="ru-RU" sz="2400" b="1" dirty="0" smtClean="0"/>
              <a:t>3) 1, 2, 3, 5</a:t>
            </a:r>
            <a:endParaRPr lang="ru-RU" sz="2400" dirty="0" smtClean="0"/>
          </a:p>
          <a:p>
            <a:pPr>
              <a:buNone/>
            </a:pPr>
            <a:r>
              <a:rPr lang="ru-RU" sz="2400" b="1" dirty="0" smtClean="0"/>
              <a:t>4) 1, 2, 5</a:t>
            </a:r>
            <a:endParaRPr lang="ru-RU" sz="2400" dirty="0" smtClean="0"/>
          </a:p>
          <a:p>
            <a:endParaRPr lang="ru-RU" sz="2400" dirty="0"/>
          </a:p>
        </p:txBody>
      </p:sp>
      <p:sp>
        <p:nvSpPr>
          <p:cNvPr id="4" name="Овал 3"/>
          <p:cNvSpPr/>
          <p:nvPr/>
        </p:nvSpPr>
        <p:spPr>
          <a:xfrm>
            <a:off x="5715000" y="3886200"/>
            <a:ext cx="1143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bg1">
                    <a:lumMod val="50000"/>
                  </a:schemeClr>
                </a:solidFill>
              </a:rPr>
              <a:t>3</a:t>
            </a:r>
            <a:endParaRPr lang="ru-RU" sz="3200" b="1" dirty="0">
              <a:solidFill>
                <a:schemeClr val="bg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style.rotation</p:attrName>
                                        </p:attrNameLst>
                                      </p:cBhvr>
                                      <p:tavLst>
                                        <p:tav tm="0">
                                          <p:val>
                                            <p:fltVal val="720"/>
                                          </p:val>
                                        </p:tav>
                                        <p:tav tm="100000">
                                          <p:val>
                                            <p:fltVal val="0"/>
                                          </p:val>
                                        </p:tav>
                                      </p:tavLst>
                                    </p:anim>
                                    <p:anim calcmode="lin" valueType="num">
                                      <p:cBhvr>
                                        <p:cTn id="9" dur="500" fill="hold"/>
                                        <p:tgtEl>
                                          <p:spTgt spid="4"/>
                                        </p:tgtEl>
                                        <p:attrNameLst>
                                          <p:attrName>ppt_h</p:attrName>
                                        </p:attrNameLst>
                                      </p:cBhvr>
                                      <p:tavLst>
                                        <p:tav tm="0">
                                          <p:val>
                                            <p:fltVal val="0"/>
                                          </p:val>
                                        </p:tav>
                                        <p:tav tm="100000">
                                          <p:val>
                                            <p:strVal val="#ppt_h"/>
                                          </p:val>
                                        </p:tav>
                                      </p:tavLst>
                                    </p:anim>
                                    <p:anim calcmode="lin" valueType="num">
                                      <p:cBhvr>
                                        <p:cTn id="10" dur="5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426075"/>
            <a:ext cx="7543800" cy="1431925"/>
          </a:xfrm>
        </p:spPr>
        <p:txBody>
          <a:bodyPr/>
          <a:lstStyle/>
          <a:p>
            <a:r>
              <a:rPr lang="ru-RU" sz="2800" dirty="0" smtClean="0"/>
              <a:t>Вставить пропущенные буквы</a:t>
            </a:r>
            <a:endParaRPr lang="ru-RU" sz="2800" dirty="0"/>
          </a:p>
        </p:txBody>
      </p:sp>
      <p:sp>
        <p:nvSpPr>
          <p:cNvPr id="3" name="Содержимое 2"/>
          <p:cNvSpPr>
            <a:spLocks noGrp="1"/>
          </p:cNvSpPr>
          <p:nvPr>
            <p:ph idx="1"/>
          </p:nvPr>
        </p:nvSpPr>
        <p:spPr>
          <a:xfrm>
            <a:off x="457200" y="0"/>
            <a:ext cx="8153400" cy="6096000"/>
          </a:xfrm>
        </p:spPr>
        <p:txBody>
          <a:bodyPr/>
          <a:lstStyle/>
          <a:p>
            <a:r>
              <a:rPr lang="ru-RU" sz="2400" b="1" dirty="0" smtClean="0">
                <a:effectLst/>
              </a:rPr>
              <a:t>ответствен..</a:t>
            </a:r>
            <a:r>
              <a:rPr lang="ru-RU" sz="2400" b="1" dirty="0" err="1" smtClean="0">
                <a:effectLst/>
              </a:rPr>
              <a:t>ый</a:t>
            </a:r>
            <a:r>
              <a:rPr lang="ru-RU" sz="2400" b="1" dirty="0" smtClean="0">
                <a:effectLst/>
              </a:rPr>
              <a:t> подход, прян..ость для борща, карман..</a:t>
            </a:r>
            <a:r>
              <a:rPr lang="ru-RU" sz="2400" b="1" dirty="0" err="1" smtClean="0">
                <a:effectLst/>
              </a:rPr>
              <a:t>ый</a:t>
            </a:r>
            <a:r>
              <a:rPr lang="ru-RU" sz="2400" b="1" dirty="0" smtClean="0">
                <a:effectLst/>
              </a:rPr>
              <a:t> фонарь, камен..</a:t>
            </a:r>
            <a:r>
              <a:rPr lang="ru-RU" sz="2400" b="1" dirty="0" err="1" smtClean="0">
                <a:effectLst/>
              </a:rPr>
              <a:t>ый</a:t>
            </a:r>
            <a:r>
              <a:rPr lang="ru-RU" sz="2400" b="1" dirty="0" smtClean="0">
                <a:effectLst/>
              </a:rPr>
              <a:t> дом, невежествен..</a:t>
            </a:r>
            <a:r>
              <a:rPr lang="ru-RU" sz="2400" b="1" dirty="0" err="1" smtClean="0">
                <a:effectLst/>
              </a:rPr>
              <a:t>ый</a:t>
            </a:r>
            <a:r>
              <a:rPr lang="ru-RU" sz="2400" b="1" dirty="0" smtClean="0">
                <a:effectLst/>
              </a:rPr>
              <a:t> ученик, фанатичный поклон..</a:t>
            </a:r>
            <a:r>
              <a:rPr lang="ru-RU" sz="2400" b="1" dirty="0" err="1" smtClean="0">
                <a:effectLst/>
              </a:rPr>
              <a:t>ик</a:t>
            </a:r>
            <a:r>
              <a:rPr lang="ru-RU" sz="2400" b="1" dirty="0" smtClean="0">
                <a:effectLst/>
              </a:rPr>
              <a:t>, поздравить именин..</a:t>
            </a:r>
            <a:r>
              <a:rPr lang="ru-RU" sz="2400" b="1" dirty="0" err="1" smtClean="0">
                <a:effectLst/>
              </a:rPr>
              <a:t>ика</a:t>
            </a:r>
            <a:r>
              <a:rPr lang="ru-RU" sz="2400" b="1" dirty="0" smtClean="0">
                <a:effectLst/>
              </a:rPr>
              <a:t>, искусствен..</a:t>
            </a:r>
            <a:r>
              <a:rPr lang="ru-RU" sz="2400" b="1" dirty="0" err="1" smtClean="0">
                <a:effectLst/>
              </a:rPr>
              <a:t>ый</a:t>
            </a:r>
            <a:r>
              <a:rPr lang="ru-RU" sz="2400" b="1" dirty="0" smtClean="0">
                <a:effectLst/>
              </a:rPr>
              <a:t> шелк, книга </a:t>
            </a:r>
            <a:r>
              <a:rPr lang="ru-RU" sz="2400" b="1" dirty="0" err="1" smtClean="0">
                <a:effectLst/>
              </a:rPr>
              <a:t>бесцен</a:t>
            </a:r>
            <a:r>
              <a:rPr lang="ru-RU" sz="2400" b="1" dirty="0" smtClean="0">
                <a:effectLst/>
              </a:rPr>
              <a:t>..а, девочка юн..а и ветрен..а, ошибки </a:t>
            </a:r>
            <a:r>
              <a:rPr lang="ru-RU" sz="2400" b="1" dirty="0" err="1" smtClean="0">
                <a:effectLst/>
              </a:rPr>
              <a:t>несомнен</a:t>
            </a:r>
            <a:r>
              <a:rPr lang="ru-RU" sz="2400" b="1" dirty="0" smtClean="0">
                <a:effectLst/>
              </a:rPr>
              <a:t>..</a:t>
            </a:r>
            <a:r>
              <a:rPr lang="ru-RU" sz="2400" b="1" dirty="0" err="1" smtClean="0">
                <a:effectLst/>
              </a:rPr>
              <a:t>ы</a:t>
            </a:r>
            <a:r>
              <a:rPr lang="ru-RU" sz="2400" b="1" dirty="0" smtClean="0">
                <a:effectLst/>
              </a:rPr>
              <a:t>, высказывания стран..</a:t>
            </a:r>
            <a:r>
              <a:rPr lang="ru-RU" sz="2400" b="1" dirty="0" err="1" smtClean="0">
                <a:effectLst/>
              </a:rPr>
              <a:t>ы</a:t>
            </a:r>
            <a:r>
              <a:rPr lang="ru-RU" sz="2400" b="1" dirty="0" smtClean="0">
                <a:effectLst/>
              </a:rPr>
              <a:t>, гора величествен..а, это свойствен..о всем детям, руки </a:t>
            </a:r>
            <a:r>
              <a:rPr lang="ru-RU" sz="2400" b="1" dirty="0" err="1" smtClean="0">
                <a:effectLst/>
              </a:rPr>
              <a:t>красн</a:t>
            </a:r>
            <a:r>
              <a:rPr lang="ru-RU" sz="2400" b="1" dirty="0" smtClean="0">
                <a:effectLst/>
              </a:rPr>
              <a:t>..</a:t>
            </a:r>
            <a:r>
              <a:rPr lang="ru-RU" sz="2400" b="1" dirty="0" err="1" smtClean="0">
                <a:effectLst/>
              </a:rPr>
              <a:t>ы</a:t>
            </a:r>
            <a:r>
              <a:rPr lang="ru-RU" sz="2400" b="1" dirty="0" smtClean="0">
                <a:effectLst/>
              </a:rPr>
              <a:t> и длин..</a:t>
            </a:r>
            <a:r>
              <a:rPr lang="ru-RU" sz="2400" b="1" dirty="0" err="1" smtClean="0">
                <a:effectLst/>
              </a:rPr>
              <a:t>ы</a:t>
            </a:r>
            <a:r>
              <a:rPr lang="ru-RU" sz="2400" b="1" dirty="0" smtClean="0">
                <a:effectLst/>
              </a:rPr>
              <a:t>, лед..н..</a:t>
            </a:r>
            <a:r>
              <a:rPr lang="ru-RU" sz="2400" b="1" dirty="0" err="1" smtClean="0">
                <a:effectLst/>
              </a:rPr>
              <a:t>ая</a:t>
            </a:r>
            <a:r>
              <a:rPr lang="ru-RU" sz="2400" b="1" dirty="0" smtClean="0">
                <a:effectLst/>
              </a:rPr>
              <a:t> корка, кров..н..ой след, далекая юн..</a:t>
            </a:r>
            <a:r>
              <a:rPr lang="ru-RU" sz="2400" b="1" dirty="0" err="1" smtClean="0">
                <a:effectLst/>
              </a:rPr>
              <a:t>сть</a:t>
            </a:r>
            <a:r>
              <a:rPr lang="ru-RU" sz="2400" b="1" dirty="0" smtClean="0">
                <a:effectLst/>
              </a:rPr>
              <a:t>.</a:t>
            </a:r>
            <a:endParaRPr lang="ru-RU" sz="2400" b="1"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26075"/>
            <a:ext cx="7543800" cy="1431925"/>
          </a:xfrm>
        </p:spPr>
        <p:txBody>
          <a:bodyPr/>
          <a:lstStyle/>
          <a:p>
            <a:r>
              <a:rPr lang="ru-RU" sz="3200" dirty="0" smtClean="0"/>
              <a:t>Спишите, раскрыв скобки, вставив пропущенные буквы</a:t>
            </a:r>
            <a:endParaRPr lang="ru-RU" sz="3200" dirty="0"/>
          </a:p>
        </p:txBody>
      </p:sp>
      <p:sp>
        <p:nvSpPr>
          <p:cNvPr id="3" name="Содержимое 2"/>
          <p:cNvSpPr>
            <a:spLocks noGrp="1"/>
          </p:cNvSpPr>
          <p:nvPr>
            <p:ph idx="1"/>
          </p:nvPr>
        </p:nvSpPr>
        <p:spPr>
          <a:xfrm>
            <a:off x="381000" y="0"/>
            <a:ext cx="8534400" cy="6096000"/>
          </a:xfrm>
        </p:spPr>
        <p:txBody>
          <a:bodyPr/>
          <a:lstStyle/>
          <a:p>
            <a:r>
              <a:rPr lang="ru-RU" sz="2000" b="1" dirty="0" smtClean="0">
                <a:effectLst/>
              </a:rPr>
              <a:t>(Стари…</a:t>
            </a:r>
            <a:r>
              <a:rPr lang="ru-RU" sz="2000" b="1" dirty="0" err="1" smtClean="0">
                <a:effectLst/>
              </a:rPr>
              <a:t>ий</a:t>
            </a:r>
            <a:r>
              <a:rPr lang="ru-RU" sz="2000" b="1" dirty="0" smtClean="0">
                <a:effectLst/>
              </a:rPr>
              <a:t>) картина, (листве…</a:t>
            </a:r>
            <a:r>
              <a:rPr lang="ru-RU" sz="2000" b="1" dirty="0" err="1" smtClean="0">
                <a:effectLst/>
              </a:rPr>
              <a:t>ый</a:t>
            </a:r>
            <a:r>
              <a:rPr lang="ru-RU" sz="2000" b="1" dirty="0" smtClean="0">
                <a:effectLst/>
              </a:rPr>
              <a:t>) лес, (</a:t>
            </a:r>
            <a:r>
              <a:rPr lang="ru-RU" sz="2000" b="1" dirty="0" err="1" smtClean="0">
                <a:effectLst/>
              </a:rPr>
              <a:t>традицио</a:t>
            </a:r>
            <a:r>
              <a:rPr lang="ru-RU" sz="2000" b="1" dirty="0" smtClean="0">
                <a:effectLst/>
              </a:rPr>
              <a:t>…</a:t>
            </a:r>
            <a:r>
              <a:rPr lang="ru-RU" sz="2000" b="1" dirty="0" err="1" smtClean="0">
                <a:effectLst/>
              </a:rPr>
              <a:t>ий</a:t>
            </a:r>
            <a:r>
              <a:rPr lang="ru-RU" sz="2000" b="1" dirty="0" smtClean="0">
                <a:effectLst/>
              </a:rPr>
              <a:t>) встреча, (кожа…</a:t>
            </a:r>
            <a:r>
              <a:rPr lang="ru-RU" sz="2000" b="1" dirty="0" err="1" smtClean="0">
                <a:effectLst/>
              </a:rPr>
              <a:t>ый</a:t>
            </a:r>
            <a:r>
              <a:rPr lang="ru-RU" sz="2000" b="1" dirty="0" smtClean="0">
                <a:effectLst/>
              </a:rPr>
              <a:t>) диван, (</a:t>
            </a:r>
            <a:r>
              <a:rPr lang="ru-RU" sz="2000" b="1" dirty="0" err="1" smtClean="0">
                <a:effectLst/>
              </a:rPr>
              <a:t>кожев</a:t>
            </a:r>
            <a:r>
              <a:rPr lang="ru-RU" sz="2000" b="1" dirty="0" smtClean="0">
                <a:effectLst/>
              </a:rPr>
              <a:t>…</a:t>
            </a:r>
            <a:r>
              <a:rPr lang="ru-RU" sz="2000" b="1" dirty="0" err="1" smtClean="0">
                <a:effectLst/>
              </a:rPr>
              <a:t>ий</a:t>
            </a:r>
            <a:r>
              <a:rPr lang="ru-RU" sz="2000" b="1" dirty="0" smtClean="0">
                <a:effectLst/>
              </a:rPr>
              <a:t>) промышленность, (</a:t>
            </a:r>
            <a:r>
              <a:rPr lang="ru-RU" sz="2000" b="1" dirty="0" err="1" smtClean="0">
                <a:effectLst/>
              </a:rPr>
              <a:t>дивизи</a:t>
            </a:r>
            <a:r>
              <a:rPr lang="ru-RU" sz="2000" b="1" dirty="0" smtClean="0">
                <a:effectLst/>
              </a:rPr>
              <a:t>..</a:t>
            </a:r>
            <a:r>
              <a:rPr lang="ru-RU" sz="2000" b="1" dirty="0" err="1" smtClean="0">
                <a:effectLst/>
              </a:rPr>
              <a:t>ий</a:t>
            </a:r>
            <a:r>
              <a:rPr lang="ru-RU" sz="2000" b="1" dirty="0" smtClean="0">
                <a:effectLst/>
              </a:rPr>
              <a:t>) артиллерия, (</a:t>
            </a:r>
            <a:r>
              <a:rPr lang="ru-RU" sz="2000" b="1" dirty="0" err="1" smtClean="0">
                <a:effectLst/>
              </a:rPr>
              <a:t>гума</a:t>
            </a:r>
            <a:r>
              <a:rPr lang="ru-RU" sz="2000" b="1" dirty="0" smtClean="0">
                <a:effectLst/>
              </a:rPr>
              <a:t>..</a:t>
            </a:r>
            <a:r>
              <a:rPr lang="ru-RU" sz="2000" b="1" dirty="0" err="1" smtClean="0">
                <a:effectLst/>
              </a:rPr>
              <a:t>ый</a:t>
            </a:r>
            <a:r>
              <a:rPr lang="ru-RU" sz="2000" b="1" dirty="0" smtClean="0">
                <a:effectLst/>
              </a:rPr>
              <a:t>) законы, (</a:t>
            </a:r>
            <a:r>
              <a:rPr lang="ru-RU" sz="2000" b="1" dirty="0" err="1" smtClean="0">
                <a:effectLst/>
              </a:rPr>
              <a:t>исти</a:t>
            </a:r>
            <a:r>
              <a:rPr lang="ru-RU" sz="2000" b="1" dirty="0" smtClean="0">
                <a:effectLst/>
              </a:rPr>
              <a:t>..</a:t>
            </a:r>
            <a:r>
              <a:rPr lang="ru-RU" sz="2000" b="1" dirty="0" err="1" smtClean="0">
                <a:effectLst/>
              </a:rPr>
              <a:t>ий</a:t>
            </a:r>
            <a:r>
              <a:rPr lang="ru-RU" sz="2000" b="1" dirty="0" smtClean="0">
                <a:effectLst/>
              </a:rPr>
              <a:t>) гуманизм, (коре..ой) противоречия, (лебеди…</a:t>
            </a:r>
            <a:r>
              <a:rPr lang="ru-RU" sz="2000" b="1" dirty="0" err="1" smtClean="0">
                <a:effectLst/>
              </a:rPr>
              <a:t>ый</a:t>
            </a:r>
            <a:r>
              <a:rPr lang="ru-RU" sz="2000" b="1" dirty="0" smtClean="0">
                <a:effectLst/>
              </a:rPr>
              <a:t>) стая, (стекля…</a:t>
            </a:r>
            <a:r>
              <a:rPr lang="ru-RU" sz="2000" b="1" dirty="0" err="1" smtClean="0">
                <a:effectLst/>
              </a:rPr>
              <a:t>ый</a:t>
            </a:r>
            <a:r>
              <a:rPr lang="ru-RU" sz="2000" b="1" dirty="0" smtClean="0">
                <a:effectLst/>
              </a:rPr>
              <a:t>) витрина, (укоризне…</a:t>
            </a:r>
            <a:r>
              <a:rPr lang="ru-RU" sz="2000" b="1" dirty="0" err="1" smtClean="0">
                <a:effectLst/>
              </a:rPr>
              <a:t>ый</a:t>
            </a:r>
            <a:r>
              <a:rPr lang="ru-RU" sz="2000" b="1" dirty="0" smtClean="0">
                <a:effectLst/>
              </a:rPr>
              <a:t>) взгляды, (</a:t>
            </a:r>
            <a:r>
              <a:rPr lang="ru-RU" sz="2000" b="1" dirty="0" err="1" smtClean="0">
                <a:effectLst/>
              </a:rPr>
              <a:t>песча</a:t>
            </a:r>
            <a:r>
              <a:rPr lang="ru-RU" sz="2000" b="1" dirty="0" smtClean="0">
                <a:effectLst/>
              </a:rPr>
              <a:t>…</a:t>
            </a:r>
            <a:r>
              <a:rPr lang="ru-RU" sz="2000" b="1" dirty="0" err="1" smtClean="0">
                <a:effectLst/>
              </a:rPr>
              <a:t>ый</a:t>
            </a:r>
            <a:r>
              <a:rPr lang="ru-RU" sz="2000" b="1" dirty="0" smtClean="0">
                <a:effectLst/>
              </a:rPr>
              <a:t>) равнина, (серебря…</a:t>
            </a:r>
            <a:r>
              <a:rPr lang="ru-RU" sz="2000" b="1" dirty="0" err="1" smtClean="0">
                <a:effectLst/>
              </a:rPr>
              <a:t>ый</a:t>
            </a:r>
            <a:r>
              <a:rPr lang="ru-RU" sz="2000" b="1" dirty="0" smtClean="0">
                <a:effectLst/>
              </a:rPr>
              <a:t>) гнездо, (торжестве…</a:t>
            </a:r>
            <a:r>
              <a:rPr lang="ru-RU" sz="2000" b="1" dirty="0" err="1" smtClean="0">
                <a:effectLst/>
              </a:rPr>
              <a:t>ый</a:t>
            </a:r>
            <a:r>
              <a:rPr lang="ru-RU" sz="2000" b="1" dirty="0" smtClean="0">
                <a:effectLst/>
              </a:rPr>
              <a:t>) заседания, (параллель…</a:t>
            </a:r>
            <a:r>
              <a:rPr lang="ru-RU" sz="2000" b="1" dirty="0" err="1" smtClean="0">
                <a:effectLst/>
              </a:rPr>
              <a:t>ый</a:t>
            </a:r>
            <a:r>
              <a:rPr lang="ru-RU" sz="2000" b="1" dirty="0" smtClean="0">
                <a:effectLst/>
              </a:rPr>
              <a:t>) прямые, (искусстве…</a:t>
            </a:r>
            <a:r>
              <a:rPr lang="ru-RU" sz="2000" b="1" dirty="0" err="1" smtClean="0">
                <a:effectLst/>
              </a:rPr>
              <a:t>ый</a:t>
            </a:r>
            <a:r>
              <a:rPr lang="ru-RU" sz="2000" b="1" dirty="0" smtClean="0">
                <a:effectLst/>
              </a:rPr>
              <a:t>) водоемы, (цели…</a:t>
            </a:r>
            <a:r>
              <a:rPr lang="ru-RU" sz="2000" b="1" dirty="0" err="1" smtClean="0">
                <a:effectLst/>
              </a:rPr>
              <a:t>ый</a:t>
            </a:r>
            <a:r>
              <a:rPr lang="ru-RU" sz="2000" b="1" dirty="0" smtClean="0">
                <a:effectLst/>
              </a:rPr>
              <a:t>) земля, (отечестве…</a:t>
            </a:r>
            <a:r>
              <a:rPr lang="ru-RU" sz="2000" b="1" dirty="0" err="1" smtClean="0">
                <a:effectLst/>
              </a:rPr>
              <a:t>ый</a:t>
            </a:r>
            <a:r>
              <a:rPr lang="ru-RU" sz="2000" b="1" dirty="0" smtClean="0">
                <a:effectLst/>
              </a:rPr>
              <a:t>) производство, (муравьи…</a:t>
            </a:r>
            <a:r>
              <a:rPr lang="ru-RU" sz="2000" b="1" dirty="0" err="1" smtClean="0">
                <a:effectLst/>
              </a:rPr>
              <a:t>ый</a:t>
            </a:r>
            <a:r>
              <a:rPr lang="ru-RU" sz="2000" b="1" dirty="0" smtClean="0">
                <a:effectLst/>
              </a:rPr>
              <a:t>) кислота, (</a:t>
            </a:r>
            <a:r>
              <a:rPr lang="ru-RU" sz="2000" b="1" dirty="0" err="1" smtClean="0">
                <a:effectLst/>
              </a:rPr>
              <a:t>комиссио</a:t>
            </a:r>
            <a:r>
              <a:rPr lang="ru-RU" sz="2000" b="1" dirty="0" smtClean="0">
                <a:effectLst/>
              </a:rPr>
              <a:t>…</a:t>
            </a:r>
            <a:r>
              <a:rPr lang="ru-RU" sz="2000" b="1" dirty="0" err="1" smtClean="0">
                <a:effectLst/>
              </a:rPr>
              <a:t>ый</a:t>
            </a:r>
            <a:r>
              <a:rPr lang="ru-RU" sz="2000" b="1" dirty="0" smtClean="0">
                <a:effectLst/>
              </a:rPr>
              <a:t>) магазин, (</a:t>
            </a:r>
            <a:r>
              <a:rPr lang="ru-RU" sz="2000" b="1" dirty="0" err="1" smtClean="0">
                <a:effectLst/>
              </a:rPr>
              <a:t>оккупацио</a:t>
            </a:r>
            <a:r>
              <a:rPr lang="ru-RU" sz="2000" b="1" dirty="0" smtClean="0">
                <a:effectLst/>
              </a:rPr>
              <a:t>…</a:t>
            </a:r>
            <a:r>
              <a:rPr lang="ru-RU" sz="2000" b="1" dirty="0" err="1" smtClean="0">
                <a:effectLst/>
              </a:rPr>
              <a:t>ый</a:t>
            </a:r>
            <a:r>
              <a:rPr lang="ru-RU" sz="2000" b="1" dirty="0" smtClean="0">
                <a:effectLst/>
              </a:rPr>
              <a:t>) войска, (</a:t>
            </a:r>
            <a:r>
              <a:rPr lang="ru-RU" sz="2000" b="1" dirty="0" err="1" smtClean="0">
                <a:effectLst/>
              </a:rPr>
              <a:t>пламе</a:t>
            </a:r>
            <a:r>
              <a:rPr lang="ru-RU" sz="2000" b="1" dirty="0" smtClean="0">
                <a:effectLst/>
              </a:rPr>
              <a:t>…</a:t>
            </a:r>
            <a:r>
              <a:rPr lang="ru-RU" sz="2000" b="1" dirty="0" err="1" smtClean="0">
                <a:effectLst/>
              </a:rPr>
              <a:t>ый</a:t>
            </a:r>
            <a:r>
              <a:rPr lang="ru-RU" sz="2000" b="1" dirty="0" smtClean="0">
                <a:effectLst/>
              </a:rPr>
              <a:t>) сердце, (</a:t>
            </a:r>
            <a:r>
              <a:rPr lang="ru-RU" sz="2000" b="1" dirty="0" err="1" smtClean="0">
                <a:effectLst/>
              </a:rPr>
              <a:t>революцио</a:t>
            </a:r>
            <a:r>
              <a:rPr lang="ru-RU" sz="2000" b="1" dirty="0" smtClean="0">
                <a:effectLst/>
              </a:rPr>
              <a:t>…</a:t>
            </a:r>
            <a:r>
              <a:rPr lang="ru-RU" sz="2000" b="1" dirty="0" err="1" smtClean="0">
                <a:effectLst/>
              </a:rPr>
              <a:t>ый</a:t>
            </a:r>
            <a:r>
              <a:rPr lang="ru-RU" sz="2000" b="1" dirty="0" smtClean="0">
                <a:effectLst/>
              </a:rPr>
              <a:t>) теория, (</a:t>
            </a:r>
            <a:r>
              <a:rPr lang="ru-RU" sz="2000" b="1" dirty="0" err="1" smtClean="0">
                <a:effectLst/>
              </a:rPr>
              <a:t>румя</a:t>
            </a:r>
            <a:r>
              <a:rPr lang="ru-RU" sz="2000" b="1" dirty="0" smtClean="0">
                <a:effectLst/>
              </a:rPr>
              <a:t>..</a:t>
            </a:r>
            <a:r>
              <a:rPr lang="ru-RU" sz="2000" b="1" dirty="0" err="1" smtClean="0">
                <a:effectLst/>
              </a:rPr>
              <a:t>ый</a:t>
            </a:r>
            <a:r>
              <a:rPr lang="ru-RU" sz="2000" b="1" dirty="0" smtClean="0">
                <a:effectLst/>
              </a:rPr>
              <a:t>) щека, (</a:t>
            </a:r>
            <a:r>
              <a:rPr lang="ru-RU" sz="2000" b="1" dirty="0" err="1" smtClean="0">
                <a:effectLst/>
              </a:rPr>
              <a:t>сенсацио</a:t>
            </a:r>
            <a:r>
              <a:rPr lang="ru-RU" sz="2000" b="1" dirty="0" smtClean="0">
                <a:effectLst/>
              </a:rPr>
              <a:t>..</a:t>
            </a:r>
            <a:r>
              <a:rPr lang="ru-RU" sz="2000" b="1" dirty="0" err="1" smtClean="0">
                <a:effectLst/>
              </a:rPr>
              <a:t>ый</a:t>
            </a:r>
            <a:r>
              <a:rPr lang="ru-RU" sz="2000" b="1" dirty="0" smtClean="0">
                <a:effectLst/>
              </a:rPr>
              <a:t>) известие, (</a:t>
            </a:r>
            <a:r>
              <a:rPr lang="ru-RU" sz="2000" b="1" dirty="0" err="1" smtClean="0">
                <a:effectLst/>
              </a:rPr>
              <a:t>масл</a:t>
            </a:r>
            <a:r>
              <a:rPr lang="ru-RU" sz="2000" b="1" dirty="0" smtClean="0">
                <a:effectLst/>
              </a:rPr>
              <a:t>..</a:t>
            </a:r>
            <a:r>
              <a:rPr lang="ru-RU" sz="2000" b="1" dirty="0" err="1" smtClean="0">
                <a:effectLst/>
              </a:rPr>
              <a:t>ый</a:t>
            </a:r>
            <a:r>
              <a:rPr lang="ru-RU" sz="2000" b="1" dirty="0" smtClean="0">
                <a:effectLst/>
              </a:rPr>
              <a:t>) трансформатор, (</a:t>
            </a:r>
            <a:r>
              <a:rPr lang="ru-RU" sz="2000" b="1" dirty="0" err="1" smtClean="0">
                <a:effectLst/>
              </a:rPr>
              <a:t>масл</a:t>
            </a:r>
            <a:r>
              <a:rPr lang="ru-RU" sz="2000" b="1" dirty="0" smtClean="0">
                <a:effectLst/>
              </a:rPr>
              <a:t>…</a:t>
            </a:r>
            <a:r>
              <a:rPr lang="ru-RU" sz="2000" b="1" dirty="0" err="1" smtClean="0">
                <a:effectLst/>
              </a:rPr>
              <a:t>ый</a:t>
            </a:r>
            <a:r>
              <a:rPr lang="ru-RU" sz="2000" b="1" dirty="0" smtClean="0">
                <a:effectLst/>
              </a:rPr>
              <a:t>) лаки, (</a:t>
            </a:r>
            <a:r>
              <a:rPr lang="ru-RU" sz="2000" b="1" dirty="0" err="1" smtClean="0">
                <a:effectLst/>
              </a:rPr>
              <a:t>безветр</a:t>
            </a:r>
            <a:r>
              <a:rPr lang="ru-RU" sz="2000" b="1" dirty="0" smtClean="0">
                <a:effectLst/>
              </a:rPr>
              <a:t>..</a:t>
            </a:r>
            <a:r>
              <a:rPr lang="ru-RU" sz="2000" b="1" dirty="0" err="1" smtClean="0">
                <a:effectLst/>
              </a:rPr>
              <a:t>ый</a:t>
            </a:r>
            <a:r>
              <a:rPr lang="ru-RU" sz="2000" b="1" dirty="0" smtClean="0">
                <a:effectLst/>
              </a:rPr>
              <a:t>) ночь, (</a:t>
            </a:r>
            <a:r>
              <a:rPr lang="ru-RU" sz="2000" b="1" dirty="0" err="1" smtClean="0">
                <a:effectLst/>
              </a:rPr>
              <a:t>ветр</a:t>
            </a:r>
            <a:r>
              <a:rPr lang="ru-RU" sz="2000" b="1" dirty="0" smtClean="0">
                <a:effectLst/>
              </a:rPr>
              <a:t>…</a:t>
            </a:r>
            <a:r>
              <a:rPr lang="ru-RU" sz="2000" b="1" dirty="0" err="1" smtClean="0">
                <a:effectLst/>
              </a:rPr>
              <a:t>ый</a:t>
            </a:r>
            <a:r>
              <a:rPr lang="ru-RU" sz="2000" b="1" dirty="0" smtClean="0">
                <a:effectLst/>
              </a:rPr>
              <a:t>) люди, (</a:t>
            </a:r>
            <a:r>
              <a:rPr lang="ru-RU" sz="2000" b="1" dirty="0" err="1" smtClean="0">
                <a:effectLst/>
              </a:rPr>
              <a:t>ветр</a:t>
            </a:r>
            <a:r>
              <a:rPr lang="ru-RU" sz="2000" b="1" dirty="0" smtClean="0">
                <a:effectLst/>
              </a:rPr>
              <a:t>..</a:t>
            </a:r>
            <a:r>
              <a:rPr lang="ru-RU" sz="2000" b="1" dirty="0" err="1" smtClean="0">
                <a:effectLst/>
              </a:rPr>
              <a:t>ый</a:t>
            </a:r>
            <a:r>
              <a:rPr lang="ru-RU" sz="2000" b="1" dirty="0" smtClean="0">
                <a:effectLst/>
              </a:rPr>
              <a:t>) насосы.</a:t>
            </a:r>
          </a:p>
          <a:p>
            <a:endParaRPr lang="ru-RU" sz="2000" b="1" dirty="0">
              <a:effectLst/>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33400" y="457200"/>
          <a:ext cx="8382000" cy="5638800"/>
        </p:xfrm>
        <a:graphic>
          <a:graphicData uri="http://schemas.openxmlformats.org/drawingml/2006/table">
            <a:tbl>
              <a:tblPr firstRow="1" bandRow="1">
                <a:tableStyleId>{5C22544A-7EE6-4342-B048-85BDC9FD1C3A}</a:tableStyleId>
              </a:tblPr>
              <a:tblGrid>
                <a:gridCol w="4191000"/>
                <a:gridCol w="4191000"/>
              </a:tblGrid>
              <a:tr h="5638800">
                <a:tc>
                  <a:txBody>
                    <a:bodyPr/>
                    <a:lstStyle/>
                    <a:p>
                      <a:pPr>
                        <a:spcAft>
                          <a:spcPts val="0"/>
                        </a:spcAft>
                      </a:pPr>
                      <a:r>
                        <a:rPr lang="ru-RU" sz="2400" b="1" dirty="0">
                          <a:solidFill>
                            <a:srgbClr val="0000FF"/>
                          </a:solidFill>
                          <a:latin typeface="Times New Roman"/>
                        </a:rPr>
                        <a:t>В отглагольных формах</a:t>
                      </a:r>
                    </a:p>
                    <a:p>
                      <a:pPr>
                        <a:spcAft>
                          <a:spcPts val="0"/>
                        </a:spcAft>
                      </a:pPr>
                      <a:r>
                        <a:rPr lang="ru-RU" sz="2400" b="1" dirty="0">
                          <a:solidFill>
                            <a:srgbClr val="000000"/>
                          </a:solidFill>
                          <a:latin typeface="Times New Roman"/>
                        </a:rPr>
                        <a:t>1.Образованные от глаголов </a:t>
                      </a:r>
                      <a:r>
                        <a:rPr lang="ru-RU" sz="2400" b="1" dirty="0" err="1">
                          <a:solidFill>
                            <a:srgbClr val="000000"/>
                          </a:solidFill>
                          <a:latin typeface="Times New Roman"/>
                        </a:rPr>
                        <a:t>несов</a:t>
                      </a:r>
                      <a:r>
                        <a:rPr lang="ru-RU" sz="2400" b="1" dirty="0">
                          <a:solidFill>
                            <a:srgbClr val="000000"/>
                          </a:solidFill>
                          <a:latin typeface="Times New Roman"/>
                        </a:rPr>
                        <a:t> вида</a:t>
                      </a:r>
                    </a:p>
                    <a:p>
                      <a:pPr>
                        <a:spcAft>
                          <a:spcPts val="0"/>
                        </a:spcAft>
                      </a:pPr>
                      <a:r>
                        <a:rPr lang="ru-RU" sz="2400" dirty="0">
                          <a:solidFill>
                            <a:srgbClr val="000000"/>
                          </a:solidFill>
                          <a:latin typeface="Times New Roman"/>
                          <a:ea typeface="Times New Roman"/>
                        </a:rPr>
                        <a:t>Тушить – тушёный</a:t>
                      </a:r>
                      <a:endParaRPr lang="ru-RU" sz="2400" dirty="0">
                        <a:latin typeface="Times New Roman"/>
                        <a:ea typeface="Times New Roman"/>
                      </a:endParaRPr>
                    </a:p>
                    <a:p>
                      <a:pPr>
                        <a:spcAft>
                          <a:spcPts val="0"/>
                        </a:spcAft>
                      </a:pPr>
                      <a:r>
                        <a:rPr lang="ru-RU" sz="2400" dirty="0">
                          <a:solidFill>
                            <a:srgbClr val="000000"/>
                          </a:solidFill>
                          <a:latin typeface="Times New Roman"/>
                          <a:ea typeface="Times New Roman"/>
                        </a:rPr>
                        <a:t>2. В крат </a:t>
                      </a:r>
                      <a:r>
                        <a:rPr lang="ru-RU" sz="2400" dirty="0" err="1">
                          <a:solidFill>
                            <a:srgbClr val="000000"/>
                          </a:solidFill>
                          <a:latin typeface="Times New Roman"/>
                          <a:ea typeface="Times New Roman"/>
                        </a:rPr>
                        <a:t>прич</a:t>
                      </a:r>
                      <a:endParaRPr lang="ru-RU" sz="2400" dirty="0">
                        <a:latin typeface="Times New Roman"/>
                        <a:ea typeface="Times New Roman"/>
                      </a:endParaRPr>
                    </a:p>
                    <a:p>
                      <a:pPr>
                        <a:spcAft>
                          <a:spcPts val="0"/>
                        </a:spcAft>
                      </a:pPr>
                      <a:r>
                        <a:rPr lang="ru-RU" sz="2400" dirty="0">
                          <a:solidFill>
                            <a:srgbClr val="000000"/>
                          </a:solidFill>
                          <a:latin typeface="Times New Roman"/>
                          <a:ea typeface="Times New Roman"/>
                        </a:rPr>
                        <a:t>калитка покрашена</a:t>
                      </a:r>
                      <a:endParaRPr lang="ru-RU" sz="2400" dirty="0">
                        <a:latin typeface="Times New Roman"/>
                        <a:ea typeface="Times New Roman"/>
                      </a:endParaRPr>
                    </a:p>
                  </a:txBody>
                  <a:tcPr marL="68580" marR="68580" marT="0" marB="0"/>
                </a:tc>
                <a:tc>
                  <a:txBody>
                    <a:bodyPr/>
                    <a:lstStyle/>
                    <a:p>
                      <a:pPr>
                        <a:spcAft>
                          <a:spcPts val="0"/>
                        </a:spcAft>
                      </a:pPr>
                      <a:r>
                        <a:rPr lang="ru-RU" sz="2400" b="1" dirty="0">
                          <a:solidFill>
                            <a:srgbClr val="0000FF"/>
                          </a:solidFill>
                          <a:latin typeface="Times New Roman"/>
                        </a:rPr>
                        <a:t>В отглагольных формах</a:t>
                      </a:r>
                    </a:p>
                    <a:p>
                      <a:pPr marL="342900" lvl="0" indent="-342900">
                        <a:spcAft>
                          <a:spcPts val="0"/>
                        </a:spcAft>
                        <a:buFont typeface="+mj-lt"/>
                        <a:buAutoNum type="arabicPeriod"/>
                        <a:tabLst>
                          <a:tab pos="495300" algn="l"/>
                        </a:tabLst>
                      </a:pPr>
                      <a:r>
                        <a:rPr lang="ru-RU" sz="2400" dirty="0">
                          <a:solidFill>
                            <a:schemeClr val="bg1"/>
                          </a:solidFill>
                          <a:latin typeface="Times New Roman"/>
                          <a:ea typeface="Times New Roman"/>
                        </a:rPr>
                        <a:t>Образованные от глаголов сов вида</a:t>
                      </a:r>
                    </a:p>
                    <a:p>
                      <a:pPr marL="228600">
                        <a:spcAft>
                          <a:spcPts val="0"/>
                        </a:spcAft>
                      </a:pPr>
                      <a:r>
                        <a:rPr lang="ru-RU" sz="2400" dirty="0">
                          <a:solidFill>
                            <a:schemeClr val="bg1"/>
                          </a:solidFill>
                          <a:latin typeface="Times New Roman"/>
                          <a:ea typeface="Times New Roman"/>
                        </a:rPr>
                        <a:t>Решить – решённый</a:t>
                      </a:r>
                    </a:p>
                    <a:p>
                      <a:pPr marL="228600">
                        <a:spcAft>
                          <a:spcPts val="0"/>
                        </a:spcAft>
                      </a:pPr>
                      <a:r>
                        <a:rPr lang="ru-RU" sz="2400" b="1" u="sng" dirty="0" err="1">
                          <a:solidFill>
                            <a:schemeClr val="bg1"/>
                          </a:solidFill>
                          <a:latin typeface="Times New Roman"/>
                        </a:rPr>
                        <a:t>Искл</a:t>
                      </a:r>
                      <a:r>
                        <a:rPr lang="ru-RU" sz="2400" b="1" u="sng" dirty="0">
                          <a:solidFill>
                            <a:schemeClr val="bg1"/>
                          </a:solidFill>
                          <a:latin typeface="Times New Roman"/>
                        </a:rPr>
                        <a:t>! раненый</a:t>
                      </a:r>
                    </a:p>
                    <a:p>
                      <a:pPr marL="342900" lvl="0" indent="-342900">
                        <a:spcAft>
                          <a:spcPts val="0"/>
                        </a:spcAft>
                        <a:buFont typeface="+mj-lt"/>
                        <a:buNone/>
                        <a:tabLst>
                          <a:tab pos="495300" algn="l"/>
                        </a:tabLst>
                      </a:pPr>
                      <a:r>
                        <a:rPr lang="ru-RU" sz="2400" dirty="0" smtClean="0">
                          <a:solidFill>
                            <a:schemeClr val="bg1"/>
                          </a:solidFill>
                          <a:latin typeface="Times New Roman"/>
                          <a:ea typeface="Times New Roman"/>
                        </a:rPr>
                        <a:t>2.Образованные </a:t>
                      </a:r>
                      <a:r>
                        <a:rPr lang="ru-RU" sz="2400" dirty="0">
                          <a:solidFill>
                            <a:schemeClr val="bg1"/>
                          </a:solidFill>
                          <a:latin typeface="Times New Roman"/>
                          <a:ea typeface="Times New Roman"/>
                        </a:rPr>
                        <a:t>от глаголов с приставками (кроме приставки не-)</a:t>
                      </a:r>
                    </a:p>
                    <a:p>
                      <a:pPr marL="228600">
                        <a:spcAft>
                          <a:spcPts val="0"/>
                        </a:spcAft>
                      </a:pPr>
                      <a:r>
                        <a:rPr lang="ru-RU" sz="2400" dirty="0">
                          <a:solidFill>
                            <a:schemeClr val="bg1"/>
                          </a:solidFill>
                          <a:latin typeface="Times New Roman"/>
                          <a:ea typeface="Times New Roman"/>
                        </a:rPr>
                        <a:t>Покрасить – покрашенный</a:t>
                      </a:r>
                    </a:p>
                    <a:p>
                      <a:pPr marL="342900" lvl="0" indent="-342900">
                        <a:spcAft>
                          <a:spcPts val="0"/>
                        </a:spcAft>
                        <a:buFont typeface="+mj-lt"/>
                        <a:buNone/>
                        <a:tabLst>
                          <a:tab pos="495300" algn="l"/>
                        </a:tabLst>
                      </a:pPr>
                      <a:r>
                        <a:rPr lang="ru-RU" sz="2400" dirty="0" smtClean="0">
                          <a:solidFill>
                            <a:schemeClr val="bg1"/>
                          </a:solidFill>
                          <a:latin typeface="Times New Roman"/>
                          <a:ea typeface="Times New Roman"/>
                        </a:rPr>
                        <a:t>3.Если </a:t>
                      </a:r>
                      <a:r>
                        <a:rPr lang="ru-RU" sz="2400" dirty="0">
                          <a:solidFill>
                            <a:schemeClr val="bg1"/>
                          </a:solidFill>
                          <a:latin typeface="Times New Roman"/>
                          <a:ea typeface="Times New Roman"/>
                        </a:rPr>
                        <a:t>есть зависимое слов</a:t>
                      </a:r>
                    </a:p>
                    <a:p>
                      <a:pPr marL="228600">
                        <a:spcAft>
                          <a:spcPts val="0"/>
                        </a:spcAft>
                      </a:pPr>
                      <a:r>
                        <a:rPr lang="ru-RU" sz="2400" dirty="0">
                          <a:solidFill>
                            <a:schemeClr val="bg1"/>
                          </a:solidFill>
                          <a:latin typeface="Times New Roman"/>
                          <a:ea typeface="Times New Roman"/>
                        </a:rPr>
                        <a:t>Крашенный краской забор</a:t>
                      </a:r>
                    </a:p>
                    <a:p>
                      <a:pPr marL="228600">
                        <a:spcAft>
                          <a:spcPts val="0"/>
                        </a:spcAft>
                      </a:pPr>
                      <a:r>
                        <a:rPr lang="ru-RU" sz="2400" dirty="0">
                          <a:solidFill>
                            <a:schemeClr val="bg1"/>
                          </a:solidFill>
                          <a:latin typeface="Times New Roman"/>
                          <a:ea typeface="Times New Roman"/>
                        </a:rPr>
                        <a:t>4. Если есть суффиксы</a:t>
                      </a:r>
                      <a:r>
                        <a:rPr lang="ru-RU" sz="2400" dirty="0">
                          <a:latin typeface="Times New Roman"/>
                          <a:ea typeface="Times New Roman"/>
                        </a:rPr>
                        <a:t> </a:t>
                      </a:r>
                      <a:r>
                        <a:rPr lang="ru-RU" sz="2400" dirty="0">
                          <a:solidFill>
                            <a:srgbClr val="FF0000"/>
                          </a:solidFill>
                          <a:latin typeface="Times New Roman"/>
                          <a:ea typeface="Times New Roman"/>
                        </a:rPr>
                        <a:t>–</a:t>
                      </a:r>
                      <a:r>
                        <a:rPr lang="ru-RU" sz="2400" dirty="0" err="1">
                          <a:solidFill>
                            <a:srgbClr val="FF0000"/>
                          </a:solidFill>
                          <a:latin typeface="Times New Roman"/>
                          <a:ea typeface="Times New Roman"/>
                        </a:rPr>
                        <a:t>ова</a:t>
                      </a:r>
                      <a:r>
                        <a:rPr lang="ru-RU" sz="2400" dirty="0">
                          <a:solidFill>
                            <a:srgbClr val="FF0000"/>
                          </a:solidFill>
                          <a:latin typeface="Times New Roman"/>
                          <a:ea typeface="Times New Roman"/>
                        </a:rPr>
                        <a:t>- (-</a:t>
                      </a:r>
                      <a:r>
                        <a:rPr lang="ru-RU" sz="2400" dirty="0" err="1">
                          <a:solidFill>
                            <a:srgbClr val="FF0000"/>
                          </a:solidFill>
                          <a:latin typeface="Times New Roman"/>
                          <a:ea typeface="Times New Roman"/>
                        </a:rPr>
                        <a:t>ева</a:t>
                      </a:r>
                      <a:r>
                        <a:rPr lang="ru-RU" sz="2400" dirty="0">
                          <a:solidFill>
                            <a:srgbClr val="FF0000"/>
                          </a:solidFill>
                          <a:latin typeface="Times New Roman"/>
                          <a:ea typeface="Times New Roman"/>
                        </a:rPr>
                        <a:t>-</a:t>
                      </a:r>
                      <a:r>
                        <a:rPr lang="ru-RU" sz="2400" dirty="0" smtClean="0">
                          <a:solidFill>
                            <a:srgbClr val="FF0000"/>
                          </a:solidFill>
                          <a:latin typeface="Times New Roman"/>
                          <a:ea typeface="Times New Roman"/>
                        </a:rPr>
                        <a:t>), </a:t>
                      </a:r>
                      <a:r>
                        <a:rPr lang="ru-RU" sz="2400" dirty="0" err="1" smtClean="0">
                          <a:solidFill>
                            <a:srgbClr val="FF0000"/>
                          </a:solidFill>
                          <a:latin typeface="Times New Roman"/>
                          <a:ea typeface="Times New Roman"/>
                        </a:rPr>
                        <a:t>ирова</a:t>
                      </a:r>
                      <a:endParaRPr lang="ru-RU" sz="2400" dirty="0">
                        <a:latin typeface="Times New Roman"/>
                        <a:ea typeface="Times New Roman"/>
                      </a:endParaRPr>
                    </a:p>
                    <a:p>
                      <a:pPr marL="228600">
                        <a:spcAft>
                          <a:spcPts val="0"/>
                        </a:spcAft>
                      </a:pPr>
                      <a:r>
                        <a:rPr lang="ru-RU" sz="2400" b="1" dirty="0">
                          <a:solidFill>
                            <a:srgbClr val="000000"/>
                          </a:solidFill>
                          <a:latin typeface="Times New Roman"/>
                        </a:rPr>
                        <a:t>Маринованный</a:t>
                      </a:r>
                    </a:p>
                    <a:p>
                      <a:pPr>
                        <a:spcAft>
                          <a:spcPts val="0"/>
                        </a:spcAft>
                      </a:pPr>
                      <a:r>
                        <a:rPr lang="ru-RU" sz="2400" b="1" u="sng" dirty="0" err="1">
                          <a:solidFill>
                            <a:srgbClr val="FF0000"/>
                          </a:solidFill>
                          <a:latin typeface="Times New Roman"/>
                          <a:ea typeface="Times New Roman"/>
                        </a:rPr>
                        <a:t>Искл</a:t>
                      </a:r>
                      <a:r>
                        <a:rPr lang="ru-RU" sz="2400" b="1" u="sng" dirty="0">
                          <a:solidFill>
                            <a:srgbClr val="FF0000"/>
                          </a:solidFill>
                          <a:latin typeface="Times New Roman"/>
                          <a:ea typeface="Times New Roman"/>
                        </a:rPr>
                        <a:t>! Жёваный, кованый</a:t>
                      </a:r>
                      <a:endParaRPr lang="ru-RU" sz="2400" dirty="0">
                        <a:solidFill>
                          <a:srgbClr val="FF0000"/>
                        </a:solidFill>
                        <a:latin typeface="Times New Roman"/>
                        <a:ea typeface="Times New Roman"/>
                      </a:endParaRPr>
                    </a:p>
                  </a:txBody>
                  <a:tcPr marL="68580" marR="68580" marT="0" marB="0"/>
                </a:tc>
              </a:tr>
            </a:tbl>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26075"/>
            <a:ext cx="7543800" cy="1431925"/>
          </a:xfrm>
        </p:spPr>
        <p:txBody>
          <a:bodyPr/>
          <a:lstStyle/>
          <a:p>
            <a:pPr algn="ctr"/>
            <a:r>
              <a:rPr lang="ru-RU" sz="2800" dirty="0" smtClean="0"/>
              <a:t>Запомнить!</a:t>
            </a:r>
            <a:endParaRPr lang="ru-RU" sz="2800" dirty="0"/>
          </a:p>
        </p:txBody>
      </p:sp>
      <p:graphicFrame>
        <p:nvGraphicFramePr>
          <p:cNvPr id="4" name="Содержимое 3"/>
          <p:cNvGraphicFramePr>
            <a:graphicFrameLocks noGrp="1"/>
          </p:cNvGraphicFramePr>
          <p:nvPr>
            <p:ph idx="1"/>
          </p:nvPr>
        </p:nvGraphicFramePr>
        <p:xfrm>
          <a:off x="304800" y="0"/>
          <a:ext cx="8610600" cy="3596640"/>
        </p:xfrm>
        <a:graphic>
          <a:graphicData uri="http://schemas.openxmlformats.org/drawingml/2006/table">
            <a:tbl>
              <a:tblPr firstRow="1" bandRow="1">
                <a:tableStyleId>{5C22544A-7EE6-4342-B048-85BDC9FD1C3A}</a:tableStyleId>
              </a:tblPr>
              <a:tblGrid>
                <a:gridCol w="4305300"/>
                <a:gridCol w="4305300"/>
              </a:tblGrid>
              <a:tr h="370840">
                <a:tc>
                  <a:txBody>
                    <a:bodyPr/>
                    <a:lstStyle/>
                    <a:p>
                      <a:pPr>
                        <a:spcAft>
                          <a:spcPts val="0"/>
                        </a:spcAft>
                      </a:pPr>
                      <a:r>
                        <a:rPr lang="ru-RU" sz="3200" b="1" u="none" dirty="0" err="1">
                          <a:solidFill>
                            <a:srgbClr val="000000"/>
                          </a:solidFill>
                          <a:latin typeface="Times New Roman"/>
                        </a:rPr>
                        <a:t>Зап</a:t>
                      </a:r>
                      <a:r>
                        <a:rPr lang="ru-RU" sz="3200" b="1" u="none" dirty="0">
                          <a:solidFill>
                            <a:srgbClr val="000000"/>
                          </a:solidFill>
                          <a:latin typeface="Times New Roman"/>
                        </a:rPr>
                        <a:t>! Смышлёный, бешеный</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kern="1200" dirty="0" smtClean="0">
                          <a:solidFill>
                            <a:schemeClr val="bg1">
                              <a:lumMod val="50000"/>
                            </a:schemeClr>
                          </a:solidFill>
                          <a:latin typeface="+mn-lt"/>
                          <a:ea typeface="+mn-ea"/>
                          <a:cs typeface="+mn-cs"/>
                        </a:rPr>
                        <a:t>Нежданный, неожиданный, нечаянный, медленный, желанный, виденный, </a:t>
                      </a:r>
                      <a:r>
                        <a:rPr lang="ru-RU" sz="2400" b="1" kern="1200" dirty="0" smtClean="0">
                          <a:solidFill>
                            <a:schemeClr val="bg1">
                              <a:lumMod val="50000"/>
                            </a:schemeClr>
                          </a:solidFill>
                          <a:latin typeface="+mn-lt"/>
                          <a:ea typeface="+mn-ea"/>
                          <a:cs typeface="+mn-cs"/>
                        </a:rPr>
                        <a:t>негаданный</a:t>
                      </a:r>
                      <a:r>
                        <a:rPr lang="ru-RU" sz="2400" b="1" kern="1200" dirty="0" smtClean="0">
                          <a:solidFill>
                            <a:schemeClr val="bg1">
                              <a:lumMod val="50000"/>
                            </a:schemeClr>
                          </a:solidFill>
                          <a:latin typeface="+mn-lt"/>
                          <a:ea typeface="+mn-ea"/>
                          <a:cs typeface="+mn-cs"/>
                        </a:rPr>
                        <a:t>, невиданный, неслыханный, священный, обещанный, отчаянный, деланный.</a:t>
                      </a:r>
                    </a:p>
                    <a:p>
                      <a:pPr>
                        <a:spcAft>
                          <a:spcPts val="0"/>
                        </a:spcAft>
                      </a:pPr>
                      <a:endParaRPr lang="ru-RU" sz="2000" dirty="0">
                        <a:solidFill>
                          <a:schemeClr val="bg1">
                            <a:lumMod val="50000"/>
                          </a:schemeClr>
                        </a:solidFill>
                        <a:latin typeface="Times New Roman"/>
                        <a:ea typeface="Times New Roman"/>
                      </a:endParaRPr>
                    </a:p>
                  </a:txBody>
                  <a:tcPr marL="68580" marR="68580" marT="0" marB="0"/>
                </a:tc>
              </a:tr>
            </a:tbl>
          </a:graphicData>
        </a:graphic>
      </p:graphicFrame>
      <p:pic>
        <p:nvPicPr>
          <p:cNvPr id="5" name="Рисунок 4" descr="знания 4.wmf"/>
          <p:cNvPicPr>
            <a:picLocks noChangeAspect="1"/>
          </p:cNvPicPr>
          <p:nvPr/>
        </p:nvPicPr>
        <p:blipFill>
          <a:blip r:embed="rId2"/>
          <a:stretch>
            <a:fillRect/>
          </a:stretch>
        </p:blipFill>
        <p:spPr>
          <a:xfrm>
            <a:off x="762000" y="2057400"/>
            <a:ext cx="3114675" cy="3048000"/>
          </a:xfrm>
          <a:prstGeom prst="rect">
            <a:avLst/>
          </a:prstGeom>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460</TotalTime>
  <Words>3851</Words>
  <Application>Microsoft PowerPoint</Application>
  <PresentationFormat>Экран (4:3)</PresentationFormat>
  <Paragraphs>335</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Сумерки</vt:lpstr>
      <vt:lpstr>А12 н-нн в различных частях речи</vt:lpstr>
      <vt:lpstr>Н-НН в отымённых прилагательных</vt:lpstr>
      <vt:lpstr>Объясните написание Н-НН</vt:lpstr>
      <vt:lpstr>Вставить пропущенные буквы</vt:lpstr>
      <vt:lpstr>Вставить пропущенные буквы</vt:lpstr>
      <vt:lpstr>Вставить пропущенные буквы</vt:lpstr>
      <vt:lpstr>Спишите, раскрыв скобки, вставив пропущенные буквы</vt:lpstr>
      <vt:lpstr>Слайд 8</vt:lpstr>
      <vt:lpstr>Запомнить!</vt:lpstr>
      <vt:lpstr>Запомните слова-исключения! Они все есть в задании А12! </vt:lpstr>
      <vt:lpstr>В кратких формах</vt:lpstr>
      <vt:lpstr>Объясните орфограммы</vt:lpstr>
      <vt:lpstr>Объясните орфограммы</vt:lpstr>
      <vt:lpstr>Объяснить устно пропущенные орфограммы</vt:lpstr>
      <vt:lpstr>Слайд 15</vt:lpstr>
      <vt:lpstr>Слайд 16</vt:lpstr>
      <vt:lpstr>В каком ряду в обоих случаях пишется НН: </vt:lpstr>
      <vt:lpstr>В суффиксах каких слов следует писать -нн-?</vt:lpstr>
      <vt:lpstr>На месте каких цифр пишется НН? </vt:lpstr>
      <vt:lpstr>Сколько Н в этих частях речи, столько будет и в наречиях </vt:lpstr>
      <vt:lpstr>Найдите слова, в которых допущены ошибки.</vt:lpstr>
      <vt:lpstr>Вставьте пропущенные н или нн. Обозначьте цифрой 1 слова с н, цифрой 2 – слова с нн. </vt:lpstr>
      <vt:lpstr>Найдите ошибки в следующих словах. </vt:lpstr>
      <vt:lpstr>Перепишите, вставьте н или нн, обозначая суффиксы.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одна буква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lpstr>В каком варианте ответа правильно указаны все цифры, на месте которых пишется две буквы Н?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Инна</dc:creator>
  <cp:lastModifiedBy>Инесса</cp:lastModifiedBy>
  <cp:revision>25</cp:revision>
  <cp:lastPrinted>1601-01-01T00:00:00Z</cp:lastPrinted>
  <dcterms:created xsi:type="dcterms:W3CDTF">2008-06-18T08:31:19Z</dcterms:created>
  <dcterms:modified xsi:type="dcterms:W3CDTF">2011-12-01T15:51:52Z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